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4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5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4"/>
  </p:notesMasterIdLst>
  <p:sldIdLst>
    <p:sldId id="264" r:id="rId2"/>
    <p:sldId id="322" r:id="rId3"/>
    <p:sldId id="323" r:id="rId4"/>
    <p:sldId id="278" r:id="rId5"/>
    <p:sldId id="306" r:id="rId6"/>
    <p:sldId id="271" r:id="rId7"/>
    <p:sldId id="324" r:id="rId8"/>
    <p:sldId id="307" r:id="rId9"/>
    <p:sldId id="265" r:id="rId10"/>
    <p:sldId id="273" r:id="rId11"/>
    <p:sldId id="275" r:id="rId12"/>
    <p:sldId id="325" r:id="rId13"/>
    <p:sldId id="279" r:id="rId14"/>
    <p:sldId id="280" r:id="rId15"/>
    <p:sldId id="282" r:id="rId16"/>
    <p:sldId id="285" r:id="rId17"/>
    <p:sldId id="294" r:id="rId18"/>
    <p:sldId id="281" r:id="rId19"/>
    <p:sldId id="283" r:id="rId20"/>
    <p:sldId id="284" r:id="rId21"/>
    <p:sldId id="286" r:id="rId22"/>
    <p:sldId id="288" r:id="rId23"/>
    <p:sldId id="289" r:id="rId24"/>
    <p:sldId id="291" r:id="rId25"/>
    <p:sldId id="293" r:id="rId26"/>
    <p:sldId id="292" r:id="rId27"/>
    <p:sldId id="326" r:id="rId28"/>
    <p:sldId id="276" r:id="rId29"/>
    <p:sldId id="327" r:id="rId30"/>
    <p:sldId id="303" r:id="rId31"/>
    <p:sldId id="308" r:id="rId32"/>
    <p:sldId id="272" r:id="rId33"/>
    <p:sldId id="301" r:id="rId34"/>
    <p:sldId id="304" r:id="rId35"/>
    <p:sldId id="299" r:id="rId36"/>
    <p:sldId id="305" r:id="rId37"/>
    <p:sldId id="298" r:id="rId38"/>
    <p:sldId id="328" r:id="rId39"/>
    <p:sldId id="296" r:id="rId40"/>
    <p:sldId id="297" r:id="rId41"/>
    <p:sldId id="310" r:id="rId42"/>
    <p:sldId id="312" r:id="rId43"/>
    <p:sldId id="313" r:id="rId44"/>
    <p:sldId id="506" r:id="rId45"/>
    <p:sldId id="507" r:id="rId46"/>
    <p:sldId id="508" r:id="rId47"/>
    <p:sldId id="509" r:id="rId48"/>
    <p:sldId id="511" r:id="rId49"/>
    <p:sldId id="510" r:id="rId50"/>
    <p:sldId id="309" r:id="rId51"/>
    <p:sldId id="311" r:id="rId52"/>
    <p:sldId id="314" r:id="rId53"/>
    <p:sldId id="316" r:id="rId54"/>
    <p:sldId id="317" r:id="rId55"/>
    <p:sldId id="319" r:id="rId56"/>
    <p:sldId id="318" r:id="rId57"/>
    <p:sldId id="320" r:id="rId58"/>
    <p:sldId id="266" r:id="rId59"/>
    <p:sldId id="295" r:id="rId60"/>
    <p:sldId id="300" r:id="rId61"/>
    <p:sldId id="269" r:id="rId62"/>
    <p:sldId id="505" r:id="rId6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/>
    <p:restoredTop sz="96275"/>
  </p:normalViewPr>
  <p:slideViewPr>
    <p:cSldViewPr snapToGrid="0">
      <p:cViewPr varScale="1">
        <p:scale>
          <a:sx n="136" d="100"/>
          <a:sy n="136" d="100"/>
        </p:scale>
        <p:origin x="21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2025/2/17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131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20360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61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3207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48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5834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2/17/25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2/17/25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2/17/25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2/17/25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16.emf"/><Relationship Id="rId26" Type="http://schemas.openxmlformats.org/officeDocument/2006/relationships/image" Target="../media/image24.emf"/><Relationship Id="rId3" Type="http://schemas.openxmlformats.org/officeDocument/2006/relationships/tags" Target="../tags/tag3.xml"/><Relationship Id="rId21" Type="http://schemas.openxmlformats.org/officeDocument/2006/relationships/image" Target="../media/image19.emf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15.emf"/><Relationship Id="rId25" Type="http://schemas.openxmlformats.org/officeDocument/2006/relationships/image" Target="../media/image23.emf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8.emf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2.emf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21.emf"/><Relationship Id="rId10" Type="http://schemas.openxmlformats.org/officeDocument/2006/relationships/tags" Target="../tags/tag10.xml"/><Relationship Id="rId19" Type="http://schemas.openxmlformats.org/officeDocument/2006/relationships/image" Target="../media/image17.emf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20.emf"/><Relationship Id="rId27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image" Target="../media/image16.emf"/><Relationship Id="rId18" Type="http://schemas.openxmlformats.org/officeDocument/2006/relationships/image" Target="../media/image23.emf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5.emf"/><Relationship Id="rId17" Type="http://schemas.openxmlformats.org/officeDocument/2006/relationships/image" Target="../media/image22.emf"/><Relationship Id="rId2" Type="http://schemas.openxmlformats.org/officeDocument/2006/relationships/tags" Target="../tags/tag17.xml"/><Relationship Id="rId16" Type="http://schemas.openxmlformats.org/officeDocument/2006/relationships/image" Target="../media/image21.emf"/><Relationship Id="rId20" Type="http://schemas.openxmlformats.org/officeDocument/2006/relationships/image" Target="../media/image25.emf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6.png"/><Relationship Id="rId5" Type="http://schemas.openxmlformats.org/officeDocument/2006/relationships/tags" Target="../tags/tag20.xml"/><Relationship Id="rId15" Type="http://schemas.openxmlformats.org/officeDocument/2006/relationships/image" Target="../media/image18.emf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24.emf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2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9.emf"/><Relationship Id="rId3" Type="http://schemas.openxmlformats.org/officeDocument/2006/relationships/tags" Target="../tags/tag27.xml"/><Relationship Id="rId21" Type="http://schemas.openxmlformats.org/officeDocument/2006/relationships/image" Target="../media/image28.emf"/><Relationship Id="rId7" Type="http://schemas.openxmlformats.org/officeDocument/2006/relationships/tags" Target="../tags/tag31.xml"/><Relationship Id="rId12" Type="http://schemas.openxmlformats.org/officeDocument/2006/relationships/tags" Target="../tags/tag36.xml"/><Relationship Id="rId17" Type="http://schemas.openxmlformats.org/officeDocument/2006/relationships/image" Target="../media/image18.emf"/><Relationship Id="rId25" Type="http://schemas.openxmlformats.org/officeDocument/2006/relationships/image" Target="../media/image32.emf"/><Relationship Id="rId2" Type="http://schemas.openxmlformats.org/officeDocument/2006/relationships/tags" Target="../tags/tag26.xml"/><Relationship Id="rId16" Type="http://schemas.openxmlformats.org/officeDocument/2006/relationships/image" Target="../media/image17.emf"/><Relationship Id="rId20" Type="http://schemas.openxmlformats.org/officeDocument/2006/relationships/image" Target="../media/image27.emf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tags" Target="../tags/tag35.xml"/><Relationship Id="rId24" Type="http://schemas.openxmlformats.org/officeDocument/2006/relationships/image" Target="../media/image31.emf"/><Relationship Id="rId5" Type="http://schemas.openxmlformats.org/officeDocument/2006/relationships/tags" Target="../tags/tag29.xml"/><Relationship Id="rId15" Type="http://schemas.openxmlformats.org/officeDocument/2006/relationships/image" Target="../media/image16.emf"/><Relationship Id="rId23" Type="http://schemas.openxmlformats.org/officeDocument/2006/relationships/image" Target="../media/image30.emf"/><Relationship Id="rId10" Type="http://schemas.openxmlformats.org/officeDocument/2006/relationships/tags" Target="../tags/tag34.xml"/><Relationship Id="rId19" Type="http://schemas.openxmlformats.org/officeDocument/2006/relationships/image" Target="../media/image20.emf"/><Relationship Id="rId4" Type="http://schemas.openxmlformats.org/officeDocument/2006/relationships/tags" Target="../tags/tag28.xml"/><Relationship Id="rId9" Type="http://schemas.openxmlformats.org/officeDocument/2006/relationships/tags" Target="../tags/tag33.xml"/><Relationship Id="rId14" Type="http://schemas.openxmlformats.org/officeDocument/2006/relationships/image" Target="../media/image15.emf"/><Relationship Id="rId22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4.xml"/><Relationship Id="rId13" Type="http://schemas.openxmlformats.org/officeDocument/2006/relationships/tags" Target="../tags/tag49.xml"/><Relationship Id="rId18" Type="http://schemas.openxmlformats.org/officeDocument/2006/relationships/image" Target="../media/image16.emf"/><Relationship Id="rId26" Type="http://schemas.openxmlformats.org/officeDocument/2006/relationships/image" Target="../media/image27.emf"/><Relationship Id="rId3" Type="http://schemas.openxmlformats.org/officeDocument/2006/relationships/tags" Target="../tags/tag39.xml"/><Relationship Id="rId21" Type="http://schemas.openxmlformats.org/officeDocument/2006/relationships/image" Target="../media/image21.emf"/><Relationship Id="rId7" Type="http://schemas.openxmlformats.org/officeDocument/2006/relationships/tags" Target="../tags/tag43.xml"/><Relationship Id="rId12" Type="http://schemas.openxmlformats.org/officeDocument/2006/relationships/tags" Target="../tags/tag48.xml"/><Relationship Id="rId17" Type="http://schemas.openxmlformats.org/officeDocument/2006/relationships/image" Target="../media/image15.emf"/><Relationship Id="rId25" Type="http://schemas.openxmlformats.org/officeDocument/2006/relationships/image" Target="../media/image25.emf"/><Relationship Id="rId2" Type="http://schemas.openxmlformats.org/officeDocument/2006/relationships/tags" Target="../tags/tag38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18.emf"/><Relationship Id="rId29" Type="http://schemas.openxmlformats.org/officeDocument/2006/relationships/image" Target="../media/image34.emf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tags" Target="../tags/tag47.xml"/><Relationship Id="rId24" Type="http://schemas.openxmlformats.org/officeDocument/2006/relationships/image" Target="../media/image24.emf"/><Relationship Id="rId5" Type="http://schemas.openxmlformats.org/officeDocument/2006/relationships/tags" Target="../tags/tag41.xml"/><Relationship Id="rId15" Type="http://schemas.openxmlformats.org/officeDocument/2006/relationships/tags" Target="../tags/tag51.xml"/><Relationship Id="rId23" Type="http://schemas.openxmlformats.org/officeDocument/2006/relationships/image" Target="../media/image23.emf"/><Relationship Id="rId28" Type="http://schemas.openxmlformats.org/officeDocument/2006/relationships/image" Target="../media/image29.emf"/><Relationship Id="rId10" Type="http://schemas.openxmlformats.org/officeDocument/2006/relationships/tags" Target="../tags/tag46.xml"/><Relationship Id="rId19" Type="http://schemas.openxmlformats.org/officeDocument/2006/relationships/image" Target="../media/image17.emf"/><Relationship Id="rId31" Type="http://schemas.openxmlformats.org/officeDocument/2006/relationships/image" Target="../media/image35.emf"/><Relationship Id="rId4" Type="http://schemas.openxmlformats.org/officeDocument/2006/relationships/tags" Target="../tags/tag40.xml"/><Relationship Id="rId9" Type="http://schemas.openxmlformats.org/officeDocument/2006/relationships/tags" Target="../tags/tag45.xml"/><Relationship Id="rId14" Type="http://schemas.openxmlformats.org/officeDocument/2006/relationships/tags" Target="../tags/tag50.xml"/><Relationship Id="rId22" Type="http://schemas.openxmlformats.org/officeDocument/2006/relationships/image" Target="../media/image22.emf"/><Relationship Id="rId27" Type="http://schemas.openxmlformats.org/officeDocument/2006/relationships/image" Target="../media/image33.emf"/><Relationship Id="rId30" Type="http://schemas.openxmlformats.org/officeDocument/2006/relationships/image" Target="../media/image31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tags" Target="../tags/tag54.xml"/><Relationship Id="rId7" Type="http://schemas.openxmlformats.org/officeDocument/2006/relationships/image" Target="../media/image36.emf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.emf"/><Relationship Id="rId5" Type="http://schemas.openxmlformats.org/officeDocument/2006/relationships/tags" Target="../tags/tag56.xml"/><Relationship Id="rId10" Type="http://schemas.openxmlformats.org/officeDocument/2006/relationships/image" Target="../media/image15.emf"/><Relationship Id="rId4" Type="http://schemas.openxmlformats.org/officeDocument/2006/relationships/tags" Target="../tags/tag55.xml"/><Relationship Id="rId9" Type="http://schemas.openxmlformats.org/officeDocument/2006/relationships/image" Target="../media/image38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64.xml"/><Relationship Id="rId13" Type="http://schemas.openxmlformats.org/officeDocument/2006/relationships/tags" Target="../tags/tag69.xml"/><Relationship Id="rId18" Type="http://schemas.openxmlformats.org/officeDocument/2006/relationships/image" Target="../media/image15.emf"/><Relationship Id="rId3" Type="http://schemas.openxmlformats.org/officeDocument/2006/relationships/tags" Target="../tags/tag59.xml"/><Relationship Id="rId21" Type="http://schemas.openxmlformats.org/officeDocument/2006/relationships/image" Target="../media/image19.emf"/><Relationship Id="rId7" Type="http://schemas.openxmlformats.org/officeDocument/2006/relationships/tags" Target="../tags/tag63.xml"/><Relationship Id="rId12" Type="http://schemas.openxmlformats.org/officeDocument/2006/relationships/tags" Target="../tags/tag68.xml"/><Relationship Id="rId17" Type="http://schemas.openxmlformats.org/officeDocument/2006/relationships/image" Target="../media/image38.emf"/><Relationship Id="rId25" Type="http://schemas.openxmlformats.org/officeDocument/2006/relationships/image" Target="../media/image41.emf"/><Relationship Id="rId2" Type="http://schemas.openxmlformats.org/officeDocument/2006/relationships/tags" Target="../tags/tag58.xml"/><Relationship Id="rId16" Type="http://schemas.openxmlformats.org/officeDocument/2006/relationships/image" Target="../media/image37.emf"/><Relationship Id="rId20" Type="http://schemas.openxmlformats.org/officeDocument/2006/relationships/image" Target="../media/image18.emf"/><Relationship Id="rId1" Type="http://schemas.openxmlformats.org/officeDocument/2006/relationships/tags" Target="../tags/tag57.xml"/><Relationship Id="rId6" Type="http://schemas.openxmlformats.org/officeDocument/2006/relationships/tags" Target="../tags/tag62.xml"/><Relationship Id="rId11" Type="http://schemas.openxmlformats.org/officeDocument/2006/relationships/tags" Target="../tags/tag67.xml"/><Relationship Id="rId24" Type="http://schemas.openxmlformats.org/officeDocument/2006/relationships/image" Target="../media/image31.emf"/><Relationship Id="rId5" Type="http://schemas.openxmlformats.org/officeDocument/2006/relationships/tags" Target="../tags/tag61.xml"/><Relationship Id="rId15" Type="http://schemas.openxmlformats.org/officeDocument/2006/relationships/image" Target="../media/image36.emf"/><Relationship Id="rId23" Type="http://schemas.openxmlformats.org/officeDocument/2006/relationships/image" Target="../media/image40.emf"/><Relationship Id="rId10" Type="http://schemas.openxmlformats.org/officeDocument/2006/relationships/tags" Target="../tags/tag66.xml"/><Relationship Id="rId19" Type="http://schemas.openxmlformats.org/officeDocument/2006/relationships/image" Target="../media/image16.emf"/><Relationship Id="rId4" Type="http://schemas.openxmlformats.org/officeDocument/2006/relationships/tags" Target="../tags/tag60.xml"/><Relationship Id="rId9" Type="http://schemas.openxmlformats.org/officeDocument/2006/relationships/tags" Target="../tags/tag6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3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16.emf"/><Relationship Id="rId3" Type="http://schemas.openxmlformats.org/officeDocument/2006/relationships/tags" Target="../tags/tag72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42.emf"/><Relationship Id="rId5" Type="http://schemas.openxmlformats.org/officeDocument/2006/relationships/tags" Target="../tags/tag74.xml"/><Relationship Id="rId10" Type="http://schemas.openxmlformats.org/officeDocument/2006/relationships/image" Target="../media/image38.emf"/><Relationship Id="rId4" Type="http://schemas.openxmlformats.org/officeDocument/2006/relationships/tags" Target="../tags/tag73.xml"/><Relationship Id="rId9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16.emf"/><Relationship Id="rId3" Type="http://schemas.openxmlformats.org/officeDocument/2006/relationships/tags" Target="../tags/tag7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image" Target="../media/image42.emf"/><Relationship Id="rId5" Type="http://schemas.openxmlformats.org/officeDocument/2006/relationships/tags" Target="../tags/tag80.xml"/><Relationship Id="rId10" Type="http://schemas.openxmlformats.org/officeDocument/2006/relationships/image" Target="../media/image38.emf"/><Relationship Id="rId4" Type="http://schemas.openxmlformats.org/officeDocument/2006/relationships/tags" Target="../tags/tag79.xml"/><Relationship Id="rId9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ps5601/CGUDL_2025_Spr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app.sli.do/event/ktCuX2GkwtdE4WWbeUNYhA" TargetMode="Externa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image" Target="../media/image16.emf"/><Relationship Id="rId3" Type="http://schemas.openxmlformats.org/officeDocument/2006/relationships/tags" Target="../tags/tag84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5.emf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tags" Target="../tags/tag87.xml"/><Relationship Id="rId11" Type="http://schemas.openxmlformats.org/officeDocument/2006/relationships/image" Target="../media/image42.emf"/><Relationship Id="rId5" Type="http://schemas.openxmlformats.org/officeDocument/2006/relationships/tags" Target="../tags/tag86.xml"/><Relationship Id="rId10" Type="http://schemas.openxmlformats.org/officeDocument/2006/relationships/image" Target="../media/image38.emf"/><Relationship Id="rId4" Type="http://schemas.openxmlformats.org/officeDocument/2006/relationships/tags" Target="../tags/tag85.xml"/><Relationship Id="rId9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image" Target="../media/image18.emf"/><Relationship Id="rId26" Type="http://schemas.openxmlformats.org/officeDocument/2006/relationships/image" Target="../media/image19.emf"/><Relationship Id="rId3" Type="http://schemas.openxmlformats.org/officeDocument/2006/relationships/tags" Target="../tags/tag90.xml"/><Relationship Id="rId21" Type="http://schemas.openxmlformats.org/officeDocument/2006/relationships/image" Target="../media/image25.emf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image" Target="../media/image16.emf"/><Relationship Id="rId25" Type="http://schemas.openxmlformats.org/officeDocument/2006/relationships/image" Target="../media/image46.emf"/><Relationship Id="rId2" Type="http://schemas.openxmlformats.org/officeDocument/2006/relationships/tags" Target="../tags/tag89.xml"/><Relationship Id="rId16" Type="http://schemas.openxmlformats.org/officeDocument/2006/relationships/image" Target="../media/image15.emf"/><Relationship Id="rId20" Type="http://schemas.openxmlformats.org/officeDocument/2006/relationships/image" Target="../media/image23.emf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45.emf"/><Relationship Id="rId5" Type="http://schemas.openxmlformats.org/officeDocument/2006/relationships/tags" Target="../tags/tag9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44.emf"/><Relationship Id="rId10" Type="http://schemas.openxmlformats.org/officeDocument/2006/relationships/tags" Target="../tags/tag97.xml"/><Relationship Id="rId19" Type="http://schemas.openxmlformats.org/officeDocument/2006/relationships/image" Target="../media/image21.emf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tags" Target="../tags/tag114.xml"/><Relationship Id="rId18" Type="http://schemas.openxmlformats.org/officeDocument/2006/relationships/image" Target="../media/image16.emf"/><Relationship Id="rId26" Type="http://schemas.openxmlformats.org/officeDocument/2006/relationships/image" Target="../media/image48.emf"/><Relationship Id="rId3" Type="http://schemas.openxmlformats.org/officeDocument/2006/relationships/tags" Target="../tags/tag104.xml"/><Relationship Id="rId21" Type="http://schemas.openxmlformats.org/officeDocument/2006/relationships/image" Target="../media/image23.emf"/><Relationship Id="rId7" Type="http://schemas.openxmlformats.org/officeDocument/2006/relationships/tags" Target="../tags/tag108.xml"/><Relationship Id="rId12" Type="http://schemas.openxmlformats.org/officeDocument/2006/relationships/tags" Target="../tags/tag113.xml"/><Relationship Id="rId17" Type="http://schemas.openxmlformats.org/officeDocument/2006/relationships/image" Target="../media/image15.emf"/><Relationship Id="rId25" Type="http://schemas.openxmlformats.org/officeDocument/2006/relationships/image" Target="../media/image39.emf"/><Relationship Id="rId2" Type="http://schemas.openxmlformats.org/officeDocument/2006/relationships/tags" Target="../tags/tag103.xml"/><Relationship Id="rId16" Type="http://schemas.openxmlformats.org/officeDocument/2006/relationships/slideLayout" Target="../slideLayouts/slideLayout2.xml"/><Relationship Id="rId20" Type="http://schemas.openxmlformats.org/officeDocument/2006/relationships/image" Target="../media/image21.emf"/><Relationship Id="rId29" Type="http://schemas.openxmlformats.org/officeDocument/2006/relationships/image" Target="../media/image51.emf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24" Type="http://schemas.openxmlformats.org/officeDocument/2006/relationships/image" Target="../media/image44.emf"/><Relationship Id="rId5" Type="http://schemas.openxmlformats.org/officeDocument/2006/relationships/tags" Target="../tags/tag106.xml"/><Relationship Id="rId15" Type="http://schemas.openxmlformats.org/officeDocument/2006/relationships/tags" Target="../tags/tag116.xml"/><Relationship Id="rId23" Type="http://schemas.openxmlformats.org/officeDocument/2006/relationships/image" Target="../media/image43.emf"/><Relationship Id="rId28" Type="http://schemas.openxmlformats.org/officeDocument/2006/relationships/image" Target="../media/image50.emf"/><Relationship Id="rId10" Type="http://schemas.openxmlformats.org/officeDocument/2006/relationships/tags" Target="../tags/tag111.xml"/><Relationship Id="rId19" Type="http://schemas.openxmlformats.org/officeDocument/2006/relationships/image" Target="../media/image18.emf"/><Relationship Id="rId31" Type="http://schemas.openxmlformats.org/officeDocument/2006/relationships/image" Target="../media/image46.emf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tags" Target="../tags/tag115.xml"/><Relationship Id="rId22" Type="http://schemas.openxmlformats.org/officeDocument/2006/relationships/image" Target="../media/image25.emf"/><Relationship Id="rId27" Type="http://schemas.openxmlformats.org/officeDocument/2006/relationships/image" Target="../media/image49.emf"/><Relationship Id="rId30" Type="http://schemas.openxmlformats.org/officeDocument/2006/relationships/image" Target="../media/image45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124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23.emf"/><Relationship Id="rId26" Type="http://schemas.openxmlformats.org/officeDocument/2006/relationships/image" Target="../media/image46.emf"/><Relationship Id="rId3" Type="http://schemas.openxmlformats.org/officeDocument/2006/relationships/tags" Target="../tags/tag119.xml"/><Relationship Id="rId21" Type="http://schemas.openxmlformats.org/officeDocument/2006/relationships/image" Target="../media/image44.emf"/><Relationship Id="rId7" Type="http://schemas.openxmlformats.org/officeDocument/2006/relationships/tags" Target="../tags/tag123.xml"/><Relationship Id="rId12" Type="http://schemas.openxmlformats.org/officeDocument/2006/relationships/tags" Target="../tags/tag128.xml"/><Relationship Id="rId17" Type="http://schemas.openxmlformats.org/officeDocument/2006/relationships/image" Target="../media/image21.emf"/><Relationship Id="rId25" Type="http://schemas.openxmlformats.org/officeDocument/2006/relationships/image" Target="../media/image45.emf"/><Relationship Id="rId2" Type="http://schemas.openxmlformats.org/officeDocument/2006/relationships/tags" Target="../tags/tag118.xml"/><Relationship Id="rId16" Type="http://schemas.openxmlformats.org/officeDocument/2006/relationships/image" Target="../media/image18.emf"/><Relationship Id="rId20" Type="http://schemas.openxmlformats.org/officeDocument/2006/relationships/image" Target="../media/image43.emf"/><Relationship Id="rId1" Type="http://schemas.openxmlformats.org/officeDocument/2006/relationships/tags" Target="../tags/tag117.xml"/><Relationship Id="rId6" Type="http://schemas.openxmlformats.org/officeDocument/2006/relationships/tags" Target="../tags/tag122.xml"/><Relationship Id="rId11" Type="http://schemas.openxmlformats.org/officeDocument/2006/relationships/tags" Target="../tags/tag127.xml"/><Relationship Id="rId24" Type="http://schemas.openxmlformats.org/officeDocument/2006/relationships/image" Target="../media/image53.emf"/><Relationship Id="rId5" Type="http://schemas.openxmlformats.org/officeDocument/2006/relationships/tags" Target="../tags/tag121.xml"/><Relationship Id="rId15" Type="http://schemas.openxmlformats.org/officeDocument/2006/relationships/image" Target="../media/image16.emf"/><Relationship Id="rId23" Type="http://schemas.openxmlformats.org/officeDocument/2006/relationships/image" Target="../media/image47.png"/><Relationship Id="rId10" Type="http://schemas.openxmlformats.org/officeDocument/2006/relationships/tags" Target="../tags/tag126.xml"/><Relationship Id="rId19" Type="http://schemas.openxmlformats.org/officeDocument/2006/relationships/image" Target="../media/image25.emf"/><Relationship Id="rId4" Type="http://schemas.openxmlformats.org/officeDocument/2006/relationships/tags" Target="../tags/tag120.xml"/><Relationship Id="rId9" Type="http://schemas.openxmlformats.org/officeDocument/2006/relationships/tags" Target="../tags/tag125.xml"/><Relationship Id="rId14" Type="http://schemas.openxmlformats.org/officeDocument/2006/relationships/image" Target="../media/image15.emf"/><Relationship Id="rId22" Type="http://schemas.openxmlformats.org/officeDocument/2006/relationships/image" Target="../media/image52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36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5.emf"/><Relationship Id="rId3" Type="http://schemas.openxmlformats.org/officeDocument/2006/relationships/tags" Target="../tags/tag131.xml"/><Relationship Id="rId21" Type="http://schemas.openxmlformats.org/officeDocument/2006/relationships/image" Target="../media/image46.emf"/><Relationship Id="rId7" Type="http://schemas.openxmlformats.org/officeDocument/2006/relationships/tags" Target="../tags/tag135.xml"/><Relationship Id="rId12" Type="http://schemas.openxmlformats.org/officeDocument/2006/relationships/tags" Target="../tags/tag140.xml"/><Relationship Id="rId17" Type="http://schemas.openxmlformats.org/officeDocument/2006/relationships/image" Target="../media/image42.emf"/><Relationship Id="rId2" Type="http://schemas.openxmlformats.org/officeDocument/2006/relationships/tags" Target="../tags/tag130.xml"/><Relationship Id="rId16" Type="http://schemas.openxmlformats.org/officeDocument/2006/relationships/image" Target="../media/image38.emf"/><Relationship Id="rId20" Type="http://schemas.openxmlformats.org/officeDocument/2006/relationships/image" Target="../media/image54.emf"/><Relationship Id="rId1" Type="http://schemas.openxmlformats.org/officeDocument/2006/relationships/tags" Target="../tags/tag129.xml"/><Relationship Id="rId6" Type="http://schemas.openxmlformats.org/officeDocument/2006/relationships/tags" Target="../tags/tag134.xml"/><Relationship Id="rId11" Type="http://schemas.openxmlformats.org/officeDocument/2006/relationships/tags" Target="../tags/tag139.xml"/><Relationship Id="rId5" Type="http://schemas.openxmlformats.org/officeDocument/2006/relationships/tags" Target="../tags/tag133.xml"/><Relationship Id="rId15" Type="http://schemas.openxmlformats.org/officeDocument/2006/relationships/image" Target="../media/image37.emf"/><Relationship Id="rId23" Type="http://schemas.openxmlformats.org/officeDocument/2006/relationships/image" Target="../media/image53.emf"/><Relationship Id="rId10" Type="http://schemas.openxmlformats.org/officeDocument/2006/relationships/tags" Target="../tags/tag138.xml"/><Relationship Id="rId19" Type="http://schemas.openxmlformats.org/officeDocument/2006/relationships/image" Target="../media/image16.emf"/><Relationship Id="rId4" Type="http://schemas.openxmlformats.org/officeDocument/2006/relationships/tags" Target="../tags/tag132.xml"/><Relationship Id="rId9" Type="http://schemas.openxmlformats.org/officeDocument/2006/relationships/tags" Target="../tags/tag137.xml"/><Relationship Id="rId14" Type="http://schemas.openxmlformats.org/officeDocument/2006/relationships/image" Target="../media/image36.emf"/><Relationship Id="rId22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153.xml"/><Relationship Id="rId18" Type="http://schemas.openxmlformats.org/officeDocument/2006/relationships/image" Target="../media/image15.emf"/><Relationship Id="rId26" Type="http://schemas.openxmlformats.org/officeDocument/2006/relationships/image" Target="../media/image53.emf"/><Relationship Id="rId3" Type="http://schemas.openxmlformats.org/officeDocument/2006/relationships/tags" Target="../tags/tag143.xml"/><Relationship Id="rId21" Type="http://schemas.openxmlformats.org/officeDocument/2006/relationships/image" Target="../media/image21.emf"/><Relationship Id="rId7" Type="http://schemas.openxmlformats.org/officeDocument/2006/relationships/tags" Target="../tags/tag147.xml"/><Relationship Id="rId12" Type="http://schemas.openxmlformats.org/officeDocument/2006/relationships/tags" Target="../tags/tag15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44.emf"/><Relationship Id="rId33" Type="http://schemas.openxmlformats.org/officeDocument/2006/relationships/image" Target="../media/image46.emf"/><Relationship Id="rId2" Type="http://schemas.openxmlformats.org/officeDocument/2006/relationships/tags" Target="../tags/tag142.xml"/><Relationship Id="rId16" Type="http://schemas.openxmlformats.org/officeDocument/2006/relationships/tags" Target="../tags/tag156.xml"/><Relationship Id="rId20" Type="http://schemas.openxmlformats.org/officeDocument/2006/relationships/image" Target="../media/image18.emf"/><Relationship Id="rId29" Type="http://schemas.openxmlformats.org/officeDocument/2006/relationships/image" Target="../media/image56.emf"/><Relationship Id="rId1" Type="http://schemas.openxmlformats.org/officeDocument/2006/relationships/tags" Target="../tags/tag141.xml"/><Relationship Id="rId6" Type="http://schemas.openxmlformats.org/officeDocument/2006/relationships/tags" Target="../tags/tag146.xml"/><Relationship Id="rId11" Type="http://schemas.openxmlformats.org/officeDocument/2006/relationships/tags" Target="../tags/tag151.xml"/><Relationship Id="rId24" Type="http://schemas.openxmlformats.org/officeDocument/2006/relationships/image" Target="../media/image43.emf"/><Relationship Id="rId32" Type="http://schemas.openxmlformats.org/officeDocument/2006/relationships/image" Target="../media/image45.emf"/><Relationship Id="rId5" Type="http://schemas.openxmlformats.org/officeDocument/2006/relationships/tags" Target="../tags/tag145.xml"/><Relationship Id="rId15" Type="http://schemas.openxmlformats.org/officeDocument/2006/relationships/tags" Target="../tags/tag155.xml"/><Relationship Id="rId23" Type="http://schemas.openxmlformats.org/officeDocument/2006/relationships/image" Target="../media/image25.emf"/><Relationship Id="rId28" Type="http://schemas.openxmlformats.org/officeDocument/2006/relationships/image" Target="../media/image55.emf"/><Relationship Id="rId10" Type="http://schemas.openxmlformats.org/officeDocument/2006/relationships/tags" Target="../tags/tag150.xml"/><Relationship Id="rId19" Type="http://schemas.openxmlformats.org/officeDocument/2006/relationships/image" Target="../media/image16.emf"/><Relationship Id="rId31" Type="http://schemas.openxmlformats.org/officeDocument/2006/relationships/image" Target="../media/image58.emf"/><Relationship Id="rId4" Type="http://schemas.openxmlformats.org/officeDocument/2006/relationships/tags" Target="../tags/tag144.xml"/><Relationship Id="rId9" Type="http://schemas.openxmlformats.org/officeDocument/2006/relationships/tags" Target="../tags/tag149.xml"/><Relationship Id="rId14" Type="http://schemas.openxmlformats.org/officeDocument/2006/relationships/tags" Target="../tags/tag154.xml"/><Relationship Id="rId22" Type="http://schemas.openxmlformats.org/officeDocument/2006/relationships/image" Target="../media/image23.emf"/><Relationship Id="rId27" Type="http://schemas.openxmlformats.org/officeDocument/2006/relationships/image" Target="../media/image39.emf"/><Relationship Id="rId30" Type="http://schemas.openxmlformats.org/officeDocument/2006/relationships/image" Target="../media/image57.emf"/><Relationship Id="rId8" Type="http://schemas.openxmlformats.org/officeDocument/2006/relationships/tags" Target="../tags/tag14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64.xml"/><Relationship Id="rId13" Type="http://schemas.openxmlformats.org/officeDocument/2006/relationships/tags" Target="../tags/tag169.xml"/><Relationship Id="rId18" Type="http://schemas.openxmlformats.org/officeDocument/2006/relationships/image" Target="../media/image42.emf"/><Relationship Id="rId3" Type="http://schemas.openxmlformats.org/officeDocument/2006/relationships/tags" Target="../tags/tag159.xml"/><Relationship Id="rId21" Type="http://schemas.openxmlformats.org/officeDocument/2006/relationships/image" Target="../media/image54.emf"/><Relationship Id="rId7" Type="http://schemas.openxmlformats.org/officeDocument/2006/relationships/tags" Target="../tags/tag163.xml"/><Relationship Id="rId12" Type="http://schemas.openxmlformats.org/officeDocument/2006/relationships/tags" Target="../tags/tag168.xml"/><Relationship Id="rId17" Type="http://schemas.openxmlformats.org/officeDocument/2006/relationships/image" Target="../media/image38.emf"/><Relationship Id="rId25" Type="http://schemas.openxmlformats.org/officeDocument/2006/relationships/image" Target="../media/image59.emf"/><Relationship Id="rId2" Type="http://schemas.openxmlformats.org/officeDocument/2006/relationships/tags" Target="../tags/tag158.xml"/><Relationship Id="rId16" Type="http://schemas.openxmlformats.org/officeDocument/2006/relationships/image" Target="../media/image37.emf"/><Relationship Id="rId20" Type="http://schemas.openxmlformats.org/officeDocument/2006/relationships/image" Target="../media/image16.emf"/><Relationship Id="rId1" Type="http://schemas.openxmlformats.org/officeDocument/2006/relationships/tags" Target="../tags/tag157.xml"/><Relationship Id="rId6" Type="http://schemas.openxmlformats.org/officeDocument/2006/relationships/tags" Target="../tags/tag162.xml"/><Relationship Id="rId11" Type="http://schemas.openxmlformats.org/officeDocument/2006/relationships/tags" Target="../tags/tag167.xml"/><Relationship Id="rId24" Type="http://schemas.openxmlformats.org/officeDocument/2006/relationships/image" Target="../media/image53.emf"/><Relationship Id="rId5" Type="http://schemas.openxmlformats.org/officeDocument/2006/relationships/tags" Target="../tags/tag161.xml"/><Relationship Id="rId15" Type="http://schemas.openxmlformats.org/officeDocument/2006/relationships/image" Target="../media/image36.emf"/><Relationship Id="rId23" Type="http://schemas.openxmlformats.org/officeDocument/2006/relationships/image" Target="../media/image45.emf"/><Relationship Id="rId10" Type="http://schemas.openxmlformats.org/officeDocument/2006/relationships/tags" Target="../tags/tag166.xml"/><Relationship Id="rId19" Type="http://schemas.openxmlformats.org/officeDocument/2006/relationships/image" Target="../media/image15.emf"/><Relationship Id="rId4" Type="http://schemas.openxmlformats.org/officeDocument/2006/relationships/tags" Target="../tags/tag160.xml"/><Relationship Id="rId9" Type="http://schemas.openxmlformats.org/officeDocument/2006/relationships/tags" Target="../tags/tag16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177.xml"/><Relationship Id="rId13" Type="http://schemas.openxmlformats.org/officeDocument/2006/relationships/image" Target="../media/image15.emf"/><Relationship Id="rId18" Type="http://schemas.openxmlformats.org/officeDocument/2006/relationships/image" Target="../media/image25.emf"/><Relationship Id="rId3" Type="http://schemas.openxmlformats.org/officeDocument/2006/relationships/tags" Target="../tags/tag172.xml"/><Relationship Id="rId21" Type="http://schemas.openxmlformats.org/officeDocument/2006/relationships/image" Target="../media/image45.emf"/><Relationship Id="rId7" Type="http://schemas.openxmlformats.org/officeDocument/2006/relationships/tags" Target="../tags/tag176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23.emf"/><Relationship Id="rId2" Type="http://schemas.openxmlformats.org/officeDocument/2006/relationships/tags" Target="../tags/tag171.xml"/><Relationship Id="rId16" Type="http://schemas.openxmlformats.org/officeDocument/2006/relationships/image" Target="../media/image21.emf"/><Relationship Id="rId20" Type="http://schemas.openxmlformats.org/officeDocument/2006/relationships/image" Target="../media/image44.emf"/><Relationship Id="rId1" Type="http://schemas.openxmlformats.org/officeDocument/2006/relationships/tags" Target="../tags/tag170.xml"/><Relationship Id="rId6" Type="http://schemas.openxmlformats.org/officeDocument/2006/relationships/tags" Target="../tags/tag17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74.xml"/><Relationship Id="rId15" Type="http://schemas.openxmlformats.org/officeDocument/2006/relationships/image" Target="../media/image18.emf"/><Relationship Id="rId10" Type="http://schemas.openxmlformats.org/officeDocument/2006/relationships/tags" Target="../tags/tag179.xml"/><Relationship Id="rId19" Type="http://schemas.openxmlformats.org/officeDocument/2006/relationships/image" Target="../media/image43.emf"/><Relationship Id="rId4" Type="http://schemas.openxmlformats.org/officeDocument/2006/relationships/tags" Target="../tags/tag173.xml"/><Relationship Id="rId9" Type="http://schemas.openxmlformats.org/officeDocument/2006/relationships/tags" Target="../tags/tag178.xml"/><Relationship Id="rId14" Type="http://schemas.openxmlformats.org/officeDocument/2006/relationships/image" Target="../media/image16.emf"/><Relationship Id="rId22" Type="http://schemas.openxmlformats.org/officeDocument/2006/relationships/image" Target="../media/image4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187.xml"/><Relationship Id="rId13" Type="http://schemas.openxmlformats.org/officeDocument/2006/relationships/image" Target="../media/image15.emf"/><Relationship Id="rId18" Type="http://schemas.openxmlformats.org/officeDocument/2006/relationships/image" Target="../media/image25.emf"/><Relationship Id="rId3" Type="http://schemas.openxmlformats.org/officeDocument/2006/relationships/tags" Target="../tags/tag182.xml"/><Relationship Id="rId21" Type="http://schemas.openxmlformats.org/officeDocument/2006/relationships/image" Target="../media/image45.emf"/><Relationship Id="rId7" Type="http://schemas.openxmlformats.org/officeDocument/2006/relationships/tags" Target="../tags/tag186.xml"/><Relationship Id="rId12" Type="http://schemas.openxmlformats.org/officeDocument/2006/relationships/image" Target="../media/image65.png"/><Relationship Id="rId17" Type="http://schemas.openxmlformats.org/officeDocument/2006/relationships/image" Target="../media/image23.emf"/><Relationship Id="rId2" Type="http://schemas.openxmlformats.org/officeDocument/2006/relationships/tags" Target="../tags/tag181.xml"/><Relationship Id="rId16" Type="http://schemas.openxmlformats.org/officeDocument/2006/relationships/image" Target="../media/image21.emf"/><Relationship Id="rId20" Type="http://schemas.openxmlformats.org/officeDocument/2006/relationships/image" Target="../media/image44.emf"/><Relationship Id="rId1" Type="http://schemas.openxmlformats.org/officeDocument/2006/relationships/tags" Target="../tags/tag180.xml"/><Relationship Id="rId6" Type="http://schemas.openxmlformats.org/officeDocument/2006/relationships/tags" Target="../tags/tag18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15" Type="http://schemas.openxmlformats.org/officeDocument/2006/relationships/image" Target="../media/image18.emf"/><Relationship Id="rId10" Type="http://schemas.openxmlformats.org/officeDocument/2006/relationships/tags" Target="../tags/tag189.xml"/><Relationship Id="rId19" Type="http://schemas.openxmlformats.org/officeDocument/2006/relationships/image" Target="../media/image43.emf"/><Relationship Id="rId4" Type="http://schemas.openxmlformats.org/officeDocument/2006/relationships/tags" Target="../tags/tag183.xml"/><Relationship Id="rId9" Type="http://schemas.openxmlformats.org/officeDocument/2006/relationships/tags" Target="../tags/tag188.xml"/><Relationship Id="rId14" Type="http://schemas.openxmlformats.org/officeDocument/2006/relationships/image" Target="../media/image16.emf"/><Relationship Id="rId22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7.emf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76.emf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199.xml"/><Relationship Id="rId13" Type="http://schemas.openxmlformats.org/officeDocument/2006/relationships/image" Target="../media/image15.emf"/><Relationship Id="rId18" Type="http://schemas.openxmlformats.org/officeDocument/2006/relationships/image" Target="../media/image25.emf"/><Relationship Id="rId3" Type="http://schemas.openxmlformats.org/officeDocument/2006/relationships/tags" Target="../tags/tag194.xml"/><Relationship Id="rId21" Type="http://schemas.openxmlformats.org/officeDocument/2006/relationships/image" Target="../media/image45.emf"/><Relationship Id="rId7" Type="http://schemas.openxmlformats.org/officeDocument/2006/relationships/tags" Target="../tags/tag198.xml"/><Relationship Id="rId12" Type="http://schemas.openxmlformats.org/officeDocument/2006/relationships/notesSlide" Target="../notesSlides/notesSlide6.xml"/><Relationship Id="rId17" Type="http://schemas.openxmlformats.org/officeDocument/2006/relationships/image" Target="../media/image23.emf"/><Relationship Id="rId2" Type="http://schemas.openxmlformats.org/officeDocument/2006/relationships/tags" Target="../tags/tag193.xml"/><Relationship Id="rId16" Type="http://schemas.openxmlformats.org/officeDocument/2006/relationships/image" Target="../media/image21.emf"/><Relationship Id="rId20" Type="http://schemas.openxmlformats.org/officeDocument/2006/relationships/image" Target="../media/image44.emf"/><Relationship Id="rId1" Type="http://schemas.openxmlformats.org/officeDocument/2006/relationships/tags" Target="../tags/tag192.xml"/><Relationship Id="rId6" Type="http://schemas.openxmlformats.org/officeDocument/2006/relationships/tags" Target="../tags/tag19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96.xml"/><Relationship Id="rId15" Type="http://schemas.openxmlformats.org/officeDocument/2006/relationships/image" Target="../media/image18.emf"/><Relationship Id="rId10" Type="http://schemas.openxmlformats.org/officeDocument/2006/relationships/tags" Target="../tags/tag201.xml"/><Relationship Id="rId19" Type="http://schemas.openxmlformats.org/officeDocument/2006/relationships/image" Target="../media/image43.emf"/><Relationship Id="rId4" Type="http://schemas.openxmlformats.org/officeDocument/2006/relationships/tags" Target="../tags/tag195.xml"/><Relationship Id="rId9" Type="http://schemas.openxmlformats.org/officeDocument/2006/relationships/tags" Target="../tags/tag200.xml"/><Relationship Id="rId14" Type="http://schemas.openxmlformats.org/officeDocument/2006/relationships/image" Target="../media/image16.emf"/><Relationship Id="rId22" Type="http://schemas.openxmlformats.org/officeDocument/2006/relationships/image" Target="../media/image4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eilly-japan/deep-learning-from-scratch-3" TargetMode="External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帶有企業圖示的彩色燈泡">
            <a:extLst>
              <a:ext uri="{FF2B5EF4-FFF2-40B4-BE49-F238E27FC236}">
                <a16:creationId xmlns:a16="http://schemas.microsoft.com/office/drawing/2014/main" id="{9067A7F0-B908-907D-ED4D-4B698640E9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051" r="16203" b="1"/>
          <a:stretch/>
        </p:blipFill>
        <p:spPr>
          <a:xfrm>
            <a:off x="0" y="10"/>
            <a:ext cx="6931132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1152" y="762162"/>
            <a:ext cx="4915048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dirty="0">
                <a:ea typeface="Microsoft JhengHei" panose="020B0604030504040204" pitchFamily="34" charset="-120"/>
              </a:rPr>
            </a:br>
            <a:r>
              <a:rPr kumimoji="1" lang="en-US" altLang="zh-TW" sz="5800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7097411" y="4628654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Course</a:t>
            </a:r>
            <a:r>
              <a:rPr kumimoji="1" lang="zh-TW" altLang="en-US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Introduction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7097411" y="5997442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2025/02/17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1740" y="119715"/>
            <a:ext cx="1394460" cy="1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C6D4B0-02E4-793E-FE4E-6D25E0743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Venn Diagram about AI, ML, and DL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C076F0-3811-3607-F817-6A0F479C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5A681CEC-7A26-34E9-8E22-2D65D465F7B2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9FDD10C-8E14-FEC4-42D1-851009836945}"/>
              </a:ext>
            </a:extLst>
          </p:cNvPr>
          <p:cNvSpPr txBox="1"/>
          <p:nvPr/>
        </p:nvSpPr>
        <p:spPr>
          <a:xfrm>
            <a:off x="4781550" y="605734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Artificial Intelligence (AI)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CBA97ABD-BDFB-D48F-143D-42BA03378FA2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3977E1-0B46-2869-2390-99223CCD2BB9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C23DFF2-3F07-A934-4235-4B27F9AFE382}"/>
              </a:ext>
            </a:extLst>
          </p:cNvPr>
          <p:cNvSpPr/>
          <p:nvPr/>
        </p:nvSpPr>
        <p:spPr>
          <a:xfrm>
            <a:off x="2626995" y="3150073"/>
            <a:ext cx="3669030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34EB2BE-74D7-F15F-79B0-5775C4E502C8}"/>
              </a:ext>
            </a:extLst>
          </p:cNvPr>
          <p:cNvSpPr txBox="1"/>
          <p:nvPr/>
        </p:nvSpPr>
        <p:spPr>
          <a:xfrm>
            <a:off x="3111000" y="383611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67AFF9-15EA-E737-4290-287B808EB845}"/>
              </a:ext>
            </a:extLst>
          </p:cNvPr>
          <p:cNvSpPr txBox="1"/>
          <p:nvPr/>
        </p:nvSpPr>
        <p:spPr>
          <a:xfrm>
            <a:off x="7961948" y="3764952"/>
            <a:ext cx="1813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3F8319D-A7C1-BF2F-A244-BF9B21C475C2}"/>
              </a:ext>
            </a:extLst>
          </p:cNvPr>
          <p:cNvSpPr txBox="1"/>
          <p:nvPr/>
        </p:nvSpPr>
        <p:spPr>
          <a:xfrm>
            <a:off x="6112328" y="3852651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Logistic Regression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A2A87E0E-B21E-64DD-83DA-4DBACD26BA35}"/>
              </a:ext>
            </a:extLst>
          </p:cNvPr>
          <p:cNvSpPr txBox="1"/>
          <p:nvPr/>
        </p:nvSpPr>
        <p:spPr>
          <a:xfrm>
            <a:off x="3627731" y="4205450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2167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FD81A8-1330-181E-A7C0-BDBD5D45E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Perceptron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感知機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423465-52F4-8C02-5785-16D0EA78A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B6062DAA-15CD-1143-3F86-850C9A639AA5}"/>
              </a:ext>
            </a:extLst>
          </p:cNvPr>
          <p:cNvSpPr/>
          <p:nvPr/>
        </p:nvSpPr>
        <p:spPr>
          <a:xfrm>
            <a:off x="2103120" y="22435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E0E8DE8-BC77-39D3-B326-4D521653441E}"/>
              </a:ext>
            </a:extLst>
          </p:cNvPr>
          <p:cNvSpPr/>
          <p:nvPr/>
        </p:nvSpPr>
        <p:spPr>
          <a:xfrm>
            <a:off x="209169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A497F9B-909F-5877-03D4-71FBA2BD954C}"/>
              </a:ext>
            </a:extLst>
          </p:cNvPr>
          <p:cNvSpPr/>
          <p:nvPr/>
        </p:nvSpPr>
        <p:spPr>
          <a:xfrm>
            <a:off x="2091690" y="461448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5C8591E-829F-BA28-57A6-01D7955EB4C2}"/>
              </a:ext>
            </a:extLst>
          </p:cNvPr>
          <p:cNvSpPr/>
          <p:nvPr/>
        </p:nvSpPr>
        <p:spPr>
          <a:xfrm>
            <a:off x="385572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E91DABA6-784C-71CD-C14C-1AFAABA10DDC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74620" y="2529267"/>
            <a:ext cx="118110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15CB89A9-AAD0-7FDC-487D-54752B92B5F1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663190" y="3714750"/>
            <a:ext cx="1192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A9650A09-DCED-5A20-898A-EF3F20097634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663190" y="3714750"/>
            <a:ext cx="119253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67AF518-5750-F44E-7150-BE0F358CD328}"/>
              </a:ext>
            </a:extLst>
          </p:cNvPr>
          <p:cNvSpPr txBox="1"/>
          <p:nvPr/>
        </p:nvSpPr>
        <p:spPr>
          <a:xfrm>
            <a:off x="1817370" y="5431080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C5D7F7C-F180-ACBC-B59D-ED6618E362EF}"/>
              </a:ext>
            </a:extLst>
          </p:cNvPr>
          <p:cNvSpPr txBox="1"/>
          <p:nvPr/>
        </p:nvSpPr>
        <p:spPr>
          <a:xfrm>
            <a:off x="3581400" y="543107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5" name="圖片 34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D38E1FDA-2D18-0D78-025D-708F7BDDCFB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2437827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1B9EB05-2CFA-28E5-E404-E7BBBA90BE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628212"/>
            <a:ext cx="274320" cy="182880"/>
          </a:xfrm>
          <a:prstGeom prst="rect">
            <a:avLst/>
          </a:prstGeom>
        </p:spPr>
      </p:pic>
      <p:pic>
        <p:nvPicPr>
          <p:cNvPr id="41" name="圖片 40" descr="\documentclass{article}&#10;\usepackage{amsmath}&#10;\pagestyle{empty}&#10;\begin{document}&#10;&#10;$x_3$&#10;&#10;&#10;\end{document}" title="IguanaTex Bitmap Display">
            <a:extLst>
              <a:ext uri="{FF2B5EF4-FFF2-40B4-BE49-F238E27FC236}">
                <a16:creationId xmlns:a16="http://schemas.microsoft.com/office/drawing/2014/main" id="{0C0663AB-7268-6CB7-E316-73CF94C4E3D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4808793"/>
            <a:ext cx="274320" cy="182880"/>
          </a:xfrm>
          <a:prstGeom prst="rect">
            <a:avLst/>
          </a:prstGeom>
        </p:spPr>
      </p:pic>
      <p:pic>
        <p:nvPicPr>
          <p:cNvPr id="55" name="圖片 54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DDB155E5-B0AF-D38A-2F34-4F254EA20F2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2733388"/>
            <a:ext cx="518160" cy="243840"/>
          </a:xfrm>
          <a:prstGeom prst="rect">
            <a:avLst/>
          </a:prstGeom>
        </p:spPr>
      </p:pic>
      <p:pic>
        <p:nvPicPr>
          <p:cNvPr id="108" name="圖片 107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004F4CE9-1C2E-F2FB-A9B9-EB28AC3E858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10" y="3474952"/>
            <a:ext cx="518160" cy="243840"/>
          </a:xfrm>
          <a:prstGeom prst="rect">
            <a:avLst/>
          </a:prstGeom>
        </p:spPr>
      </p:pic>
      <p:pic>
        <p:nvPicPr>
          <p:cNvPr id="106" name="圖片 105" descr="\documentclass{article}&#10;\usepackage{amsmath}&#10;\pagestyle{empty}&#10;\begin{document}&#10;&#10;$w_{3,1}$&#10;&#10;&#10;\end{document}" title="IguanaTex Bitmap Display">
            <a:extLst>
              <a:ext uri="{FF2B5EF4-FFF2-40B4-BE49-F238E27FC236}">
                <a16:creationId xmlns:a16="http://schemas.microsoft.com/office/drawing/2014/main" id="{F28887DD-F637-608B-912A-D9F97823533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70" y="4564953"/>
            <a:ext cx="527850" cy="248400"/>
          </a:xfrm>
          <a:prstGeom prst="rect">
            <a:avLst/>
          </a:prstGeom>
        </p:spPr>
      </p:pic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A75DC0B7-586B-6271-D55D-6F1E7DC4076A}"/>
              </a:ext>
            </a:extLst>
          </p:cNvPr>
          <p:cNvGrpSpPr/>
          <p:nvPr/>
        </p:nvGrpSpPr>
        <p:grpSpPr>
          <a:xfrm>
            <a:off x="6431280" y="2243517"/>
            <a:ext cx="3032760" cy="3833894"/>
            <a:chOff x="6431280" y="2243517"/>
            <a:chExt cx="3032760" cy="3833894"/>
          </a:xfrm>
        </p:grpSpPr>
        <p:sp>
          <p:nvSpPr>
            <p:cNvPr id="59" name="橢圓 58">
              <a:extLst>
                <a:ext uri="{FF2B5EF4-FFF2-40B4-BE49-F238E27FC236}">
                  <a16:creationId xmlns:a16="http://schemas.microsoft.com/office/drawing/2014/main" id="{3D0C5DAE-CC77-BC30-61F9-EA432DE46AB6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0" name="橢圓 59">
              <a:extLst>
                <a:ext uri="{FF2B5EF4-FFF2-40B4-BE49-F238E27FC236}">
                  <a16:creationId xmlns:a16="http://schemas.microsoft.com/office/drawing/2014/main" id="{801CFD20-BE95-F106-1A99-A9E58E7E9CC6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DBBB1165-6199-18C6-C979-40CF01818A39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4833C5DD-F7FF-BCC0-41D8-BCFE4478F8D6}"/>
                </a:ext>
              </a:extLst>
            </p:cNvPr>
            <p:cNvCxnSpPr>
              <a:cxnSpLocks/>
              <a:stCxn id="59" idx="6"/>
              <a:endCxn id="77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0F8C3B1C-37BE-B371-7E1A-BEBA4DBCB441}"/>
                </a:ext>
              </a:extLst>
            </p:cNvPr>
            <p:cNvCxnSpPr>
              <a:cxnSpLocks/>
              <a:stCxn id="60" idx="6"/>
              <a:endCxn id="76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5604E387-1CCA-CEEA-40E9-19F0A98F68D9}"/>
                </a:ext>
              </a:extLst>
            </p:cNvPr>
            <p:cNvCxnSpPr>
              <a:cxnSpLocks/>
              <a:stCxn id="61" idx="6"/>
              <a:endCxn id="76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字方塊 65">
              <a:extLst>
                <a:ext uri="{FF2B5EF4-FFF2-40B4-BE49-F238E27FC236}">
                  <a16:creationId xmlns:a16="http://schemas.microsoft.com/office/drawing/2014/main" id="{E3EB6677-3E5C-ACDF-C91C-9B2C0F8CA3BB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2BF88A2F-D4FB-3423-EB72-F6CB6FC638E7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(2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nd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68" name="圖片 67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94DF9ACE-FC87-368E-55A6-FBFD6269CCC8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2437827"/>
              <a:ext cx="274320" cy="182880"/>
            </a:xfrm>
            <a:prstGeom prst="rect">
              <a:avLst/>
            </a:prstGeom>
          </p:spPr>
        </p:pic>
        <p:pic>
          <p:nvPicPr>
            <p:cNvPr id="69" name="圖片 68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9A34FA8B-CA6E-C5E9-16DD-B5093A576624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80" y="3628212"/>
              <a:ext cx="274320" cy="182880"/>
            </a:xfrm>
            <a:prstGeom prst="rect">
              <a:avLst/>
            </a:prstGeom>
          </p:spPr>
        </p:pic>
        <p:pic>
          <p:nvPicPr>
            <p:cNvPr id="70" name="圖片 69" descr="\documentclass{article}&#10;\usepackage{amsmath}&#10;\pagestyle{empty}&#10;\begin{document}&#10;&#10;$x_3$&#10;&#10;&#10;\end{document}" title="IguanaTex Bitmap Display">
              <a:extLst>
                <a:ext uri="{FF2B5EF4-FFF2-40B4-BE49-F238E27FC236}">
                  <a16:creationId xmlns:a16="http://schemas.microsoft.com/office/drawing/2014/main" id="{F94242E1-3EAF-B47B-8D0C-8B468523C774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4808793"/>
              <a:ext cx="274320" cy="182880"/>
            </a:xfrm>
            <a:prstGeom prst="rect">
              <a:avLst/>
            </a:prstGeom>
          </p:spPr>
        </p:pic>
        <p:pic>
          <p:nvPicPr>
            <p:cNvPr id="71" name="圖片 70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4FE2DDD0-70C6-4599-78AA-68077A4810B3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620" y="2565175"/>
              <a:ext cx="518160" cy="243840"/>
            </a:xfrm>
            <a:prstGeom prst="rect">
              <a:avLst/>
            </a:prstGeom>
          </p:spPr>
        </p:pic>
        <p:pic>
          <p:nvPicPr>
            <p:cNvPr id="102" name="圖片 101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83611734-FC23-A872-E389-7CC0EBCA39D0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295272"/>
              <a:ext cx="527850" cy="248400"/>
            </a:xfrm>
            <a:prstGeom prst="rect">
              <a:avLst/>
            </a:prstGeom>
          </p:spPr>
        </p:pic>
        <p:pic>
          <p:nvPicPr>
            <p:cNvPr id="104" name="圖片 103" descr="\documentclass{article}&#10;\usepackage{amsmath}&#10;\pagestyle{empty}&#10;\begin{document}&#10;&#10;$w_{3,1}$&#10;&#10;&#10;\end{document}" title="IguanaTex Bitmap Display">
              <a:extLst>
                <a:ext uri="{FF2B5EF4-FFF2-40B4-BE49-F238E27FC236}">
                  <a16:creationId xmlns:a16="http://schemas.microsoft.com/office/drawing/2014/main" id="{6F1D8D21-F72A-58DA-17E2-70E1407FE780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4369386"/>
              <a:ext cx="518160" cy="243840"/>
            </a:xfrm>
            <a:prstGeom prst="rect">
              <a:avLst/>
            </a:prstGeom>
          </p:spPr>
        </p:pic>
        <p:sp>
          <p:nvSpPr>
            <p:cNvPr id="76" name="橢圓 75">
              <a:extLst>
                <a:ext uri="{FF2B5EF4-FFF2-40B4-BE49-F238E27FC236}">
                  <a16:creationId xmlns:a16="http://schemas.microsoft.com/office/drawing/2014/main" id="{34D9ACE9-B41D-AEA4-EF19-CCF46DB35A15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7" name="橢圓 76">
              <a:extLst>
                <a:ext uri="{FF2B5EF4-FFF2-40B4-BE49-F238E27FC236}">
                  <a16:creationId xmlns:a16="http://schemas.microsoft.com/office/drawing/2014/main" id="{9A27AB5B-29E0-6A4C-6C0E-AFCA55D811CF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24954F41-4C33-7DAA-EB07-20C76103833C}"/>
                </a:ext>
              </a:extLst>
            </p:cNvPr>
            <p:cNvCxnSpPr>
              <a:cxnSpLocks/>
              <a:stCxn id="59" idx="6"/>
              <a:endCxn id="76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線接點 83">
              <a:extLst>
                <a:ext uri="{FF2B5EF4-FFF2-40B4-BE49-F238E27FC236}">
                  <a16:creationId xmlns:a16="http://schemas.microsoft.com/office/drawing/2014/main" id="{C61F5CF6-4DD7-2599-A078-AFD85B0A3076}"/>
                </a:ext>
              </a:extLst>
            </p:cNvPr>
            <p:cNvCxnSpPr>
              <a:cxnSpLocks/>
              <a:stCxn id="61" idx="6"/>
              <a:endCxn id="77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線接點 86">
              <a:extLst>
                <a:ext uri="{FF2B5EF4-FFF2-40B4-BE49-F238E27FC236}">
                  <a16:creationId xmlns:a16="http://schemas.microsoft.com/office/drawing/2014/main" id="{9B850B62-A772-240A-0314-174B5F24E2D1}"/>
                </a:ext>
              </a:extLst>
            </p:cNvPr>
            <p:cNvCxnSpPr>
              <a:cxnSpLocks/>
              <a:stCxn id="60" idx="6"/>
              <a:endCxn id="77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圖片 91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F3987116-7B02-64D8-653C-93AC345E37CF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948039"/>
              <a:ext cx="518160" cy="243840"/>
            </a:xfrm>
            <a:prstGeom prst="rect">
              <a:avLst/>
            </a:prstGeom>
          </p:spPr>
        </p:pic>
        <p:pic>
          <p:nvPicPr>
            <p:cNvPr id="112" name="圖片 111" descr="\documentclass{article}&#10;\usepackage{amsmath}&#10;\pagestyle{empty}&#10;\begin{document}&#10;&#10;$w_{3,2}$&#10;&#10;&#10;\end{document}" title="IguanaTex Bitmap Display">
              <a:extLst>
                <a:ext uri="{FF2B5EF4-FFF2-40B4-BE49-F238E27FC236}">
                  <a16:creationId xmlns:a16="http://schemas.microsoft.com/office/drawing/2014/main" id="{E73C8FC3-980A-D12D-C727-C1DDF36DF8CA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760" y="4656393"/>
              <a:ext cx="527850" cy="248400"/>
            </a:xfrm>
            <a:prstGeom prst="rect">
              <a:avLst/>
            </a:prstGeom>
          </p:spPr>
        </p:pic>
        <p:pic>
          <p:nvPicPr>
            <p:cNvPr id="110" name="圖片 109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12B66D2C-EC23-DCAA-0B3A-FEE43047E5E8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2856514"/>
              <a:ext cx="518160" cy="243840"/>
            </a:xfrm>
            <a:prstGeom prst="rect">
              <a:avLst/>
            </a:prstGeom>
          </p:spPr>
        </p:pic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AC4B5504-A325-83E5-2A03-2B739F0AD78F}"/>
              </a:ext>
            </a:extLst>
          </p:cNvPr>
          <p:cNvSpPr txBox="1"/>
          <p:nvPr/>
        </p:nvSpPr>
        <p:spPr>
          <a:xfrm>
            <a:off x="4738521" y="3405184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E4D9403-8449-6408-3F0C-84BFD3476DF4}"/>
              </a:ext>
            </a:extLst>
          </p:cNvPr>
          <p:cNvSpPr txBox="1"/>
          <p:nvPr/>
        </p:nvSpPr>
        <p:spPr>
          <a:xfrm>
            <a:off x="9464040" y="3457149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右中括弧 9">
            <a:extLst>
              <a:ext uri="{FF2B5EF4-FFF2-40B4-BE49-F238E27FC236}">
                <a16:creationId xmlns:a16="http://schemas.microsoft.com/office/drawing/2014/main" id="{44757109-B901-293C-2AAE-3E33D494D521}"/>
              </a:ext>
            </a:extLst>
          </p:cNvPr>
          <p:cNvSpPr/>
          <p:nvPr/>
        </p:nvSpPr>
        <p:spPr>
          <a:xfrm>
            <a:off x="4701540" y="3405184"/>
            <a:ext cx="60960" cy="75985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右中括弧 10">
            <a:extLst>
              <a:ext uri="{FF2B5EF4-FFF2-40B4-BE49-F238E27FC236}">
                <a16:creationId xmlns:a16="http://schemas.microsoft.com/office/drawing/2014/main" id="{95153900-3835-3A2C-4644-C40DE3801934}"/>
              </a:ext>
            </a:extLst>
          </p:cNvPr>
          <p:cNvSpPr/>
          <p:nvPr/>
        </p:nvSpPr>
        <p:spPr>
          <a:xfrm>
            <a:off x="9420225" y="3003503"/>
            <a:ext cx="87629" cy="151124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5F90310-0FA9-8E10-3A21-E35CA4DEC48A}"/>
              </a:ext>
            </a:extLst>
          </p:cNvPr>
          <p:cNvSpPr txBox="1"/>
          <p:nvPr/>
        </p:nvSpPr>
        <p:spPr>
          <a:xfrm>
            <a:off x="653142" y="1511829"/>
            <a:ext cx="678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Before we talk about multi-layer perceptron (MLP,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多層感知機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1532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469A03-B911-33CC-859D-15968FCB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Biological Neuron vs. Perceptron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D5E60F-FFEA-7970-E519-CAEEC5C5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5E205D-0256-0C25-1FDC-89C1009E6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641" y="2374458"/>
            <a:ext cx="5143929" cy="3315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523E11EB-7047-E43F-A4DF-3DBACDF35396}"/>
              </a:ext>
            </a:extLst>
          </p:cNvPr>
          <p:cNvGrpSpPr/>
          <p:nvPr/>
        </p:nvGrpSpPr>
        <p:grpSpPr>
          <a:xfrm>
            <a:off x="7146897" y="2275322"/>
            <a:ext cx="3032760" cy="3833894"/>
            <a:chOff x="6431280" y="2243517"/>
            <a:chExt cx="3032760" cy="3833894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6025EE9B-C27B-DD77-670E-877B60B3E42D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6E3DBC29-070C-E97A-3698-533280FF1AE0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ADD00834-5260-6919-23A4-BFE8095A101D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9BC47EB0-8ED8-6F7F-9D3D-77B870A9C4FE}"/>
                </a:ext>
              </a:extLst>
            </p:cNvPr>
            <p:cNvCxnSpPr>
              <a:cxnSpLocks/>
              <a:stCxn id="6" idx="6"/>
              <a:endCxn id="21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接點 9">
              <a:extLst>
                <a:ext uri="{FF2B5EF4-FFF2-40B4-BE49-F238E27FC236}">
                  <a16:creationId xmlns:a16="http://schemas.microsoft.com/office/drawing/2014/main" id="{A89B2728-E3DD-402A-91A0-531C05B48D94}"/>
                </a:ext>
              </a:extLst>
            </p:cNvPr>
            <p:cNvCxnSpPr>
              <a:cxnSpLocks/>
              <a:stCxn id="7" idx="6"/>
              <a:endCxn id="20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B468002A-6A18-A310-D182-D14278D2C3DE}"/>
                </a:ext>
              </a:extLst>
            </p:cNvPr>
            <p:cNvCxnSpPr>
              <a:cxnSpLocks/>
              <a:stCxn id="8" idx="6"/>
              <a:endCxn id="20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99015F93-D90A-B325-F26E-0038080E5AA7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1B7FBF5-C596-05C1-5DF2-BA2D65935F2E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(2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nd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14" name="圖片 13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1F001061-DA22-3081-5F13-82268E5E98A5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2437827"/>
              <a:ext cx="274320" cy="182880"/>
            </a:xfrm>
            <a:prstGeom prst="rect">
              <a:avLst/>
            </a:prstGeom>
          </p:spPr>
        </p:pic>
        <p:pic>
          <p:nvPicPr>
            <p:cNvPr id="15" name="圖片 14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493573D4-43A3-B29D-CE79-290D074CC95E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80" y="3628212"/>
              <a:ext cx="274320" cy="182880"/>
            </a:xfrm>
            <a:prstGeom prst="rect">
              <a:avLst/>
            </a:prstGeom>
          </p:spPr>
        </p:pic>
        <p:pic>
          <p:nvPicPr>
            <p:cNvPr id="16" name="圖片 15" descr="\documentclass{article}&#10;\usepackage{amsmath}&#10;\pagestyle{empty}&#10;\begin{document}&#10;&#10;$x_3$&#10;&#10;&#10;\end{document}" title="IguanaTex Bitmap Display">
              <a:extLst>
                <a:ext uri="{FF2B5EF4-FFF2-40B4-BE49-F238E27FC236}">
                  <a16:creationId xmlns:a16="http://schemas.microsoft.com/office/drawing/2014/main" id="{660EBBD9-6D7B-1B87-01C6-4187AFC86000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4808793"/>
              <a:ext cx="274320" cy="182880"/>
            </a:xfrm>
            <a:prstGeom prst="rect">
              <a:avLst/>
            </a:prstGeom>
          </p:spPr>
        </p:pic>
        <p:pic>
          <p:nvPicPr>
            <p:cNvPr id="17" name="圖片 16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0CCBFF2A-4F9A-2C86-A8F3-A09B69961DA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620" y="2565175"/>
              <a:ext cx="518160" cy="243840"/>
            </a:xfrm>
            <a:prstGeom prst="rect">
              <a:avLst/>
            </a:prstGeom>
          </p:spPr>
        </p:pic>
        <p:pic>
          <p:nvPicPr>
            <p:cNvPr id="18" name="圖片 17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F89D362A-A266-FD92-9735-D2EC4BC5BD8C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295272"/>
              <a:ext cx="527850" cy="248400"/>
            </a:xfrm>
            <a:prstGeom prst="rect">
              <a:avLst/>
            </a:prstGeom>
          </p:spPr>
        </p:pic>
        <p:pic>
          <p:nvPicPr>
            <p:cNvPr id="19" name="圖片 18" descr="\documentclass{article}&#10;\usepackage{amsmath}&#10;\pagestyle{empty}&#10;\begin{document}&#10;&#10;$w_{3,1}$&#10;&#10;&#10;\end{document}" title="IguanaTex Bitmap Display">
              <a:extLst>
                <a:ext uri="{FF2B5EF4-FFF2-40B4-BE49-F238E27FC236}">
                  <a16:creationId xmlns:a16="http://schemas.microsoft.com/office/drawing/2014/main" id="{A4B4AE8B-3616-846E-E9A7-B36CABCDB19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4369386"/>
              <a:ext cx="518160" cy="243840"/>
            </a:xfrm>
            <a:prstGeom prst="rect">
              <a:avLst/>
            </a:prstGeom>
          </p:spPr>
        </p:pic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FE7277D8-0DF4-8617-42C8-8E437EAFA131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橢圓 20">
              <a:extLst>
                <a:ext uri="{FF2B5EF4-FFF2-40B4-BE49-F238E27FC236}">
                  <a16:creationId xmlns:a16="http://schemas.microsoft.com/office/drawing/2014/main" id="{9D3455E9-A05A-5125-53EB-D7E9C14D8565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AFE22869-63EC-575C-F52D-B068936F0216}"/>
                </a:ext>
              </a:extLst>
            </p:cNvPr>
            <p:cNvCxnSpPr>
              <a:cxnSpLocks/>
              <a:stCxn id="6" idx="6"/>
              <a:endCxn id="20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91F6D103-C820-FCB7-E207-879476415810}"/>
                </a:ext>
              </a:extLst>
            </p:cNvPr>
            <p:cNvCxnSpPr>
              <a:cxnSpLocks/>
              <a:stCxn id="8" idx="6"/>
              <a:endCxn id="21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439B806-97FB-6B39-A221-FD062971CBA7}"/>
                </a:ext>
              </a:extLst>
            </p:cNvPr>
            <p:cNvCxnSpPr>
              <a:cxnSpLocks/>
              <a:stCxn id="7" idx="6"/>
              <a:endCxn id="21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圖片 24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CAD6C7AB-FCA6-7E78-A76A-3073E63A7053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948039"/>
              <a:ext cx="518160" cy="243840"/>
            </a:xfrm>
            <a:prstGeom prst="rect">
              <a:avLst/>
            </a:prstGeom>
          </p:spPr>
        </p:pic>
        <p:pic>
          <p:nvPicPr>
            <p:cNvPr id="26" name="圖片 25" descr="\documentclass{article}&#10;\usepackage{amsmath}&#10;\pagestyle{empty}&#10;\begin{document}&#10;&#10;$w_{3,2}$&#10;&#10;&#10;\end{document}" title="IguanaTex Bitmap Display">
              <a:extLst>
                <a:ext uri="{FF2B5EF4-FFF2-40B4-BE49-F238E27FC236}">
                  <a16:creationId xmlns:a16="http://schemas.microsoft.com/office/drawing/2014/main" id="{E4340791-BDA5-CD30-D330-C18FAFEAA303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760" y="4656393"/>
              <a:ext cx="527850" cy="248400"/>
            </a:xfrm>
            <a:prstGeom prst="rect">
              <a:avLst/>
            </a:prstGeom>
          </p:spPr>
        </p:pic>
        <p:pic>
          <p:nvPicPr>
            <p:cNvPr id="27" name="圖片 26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0045A0C1-7178-B60D-3133-A70FB75D787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2856514"/>
              <a:ext cx="518160" cy="243840"/>
            </a:xfrm>
            <a:prstGeom prst="rect">
              <a:avLst/>
            </a:prstGeom>
          </p:spPr>
        </p:pic>
      </p:grp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C690149-F31C-688D-6DA0-8058826ED0CE}"/>
              </a:ext>
            </a:extLst>
          </p:cNvPr>
          <p:cNvSpPr txBox="1"/>
          <p:nvPr/>
        </p:nvSpPr>
        <p:spPr>
          <a:xfrm>
            <a:off x="10179657" y="3488954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29" name="右中括弧 28">
            <a:extLst>
              <a:ext uri="{FF2B5EF4-FFF2-40B4-BE49-F238E27FC236}">
                <a16:creationId xmlns:a16="http://schemas.microsoft.com/office/drawing/2014/main" id="{37A8BCCA-7257-A87A-5F1F-7E634B3EFF6E}"/>
              </a:ext>
            </a:extLst>
          </p:cNvPr>
          <p:cNvSpPr/>
          <p:nvPr/>
        </p:nvSpPr>
        <p:spPr>
          <a:xfrm>
            <a:off x="10135842" y="3035308"/>
            <a:ext cx="87629" cy="151124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41346AF-FE7E-8CB5-FF85-22951A56E0E3}"/>
              </a:ext>
            </a:extLst>
          </p:cNvPr>
          <p:cNvSpPr txBox="1"/>
          <p:nvPr/>
        </p:nvSpPr>
        <p:spPr>
          <a:xfrm>
            <a:off x="1430143" y="6109215"/>
            <a:ext cx="4521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Figure source: https://</a:t>
            </a:r>
            <a:r>
              <a:rPr kumimoji="1" lang="en-US" altLang="zh-TW" sz="14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zh-yue.wikipedia.org</a:t>
            </a:r>
            <a:r>
              <a:rPr kumimoji="1" lang="en-US" altLang="zh-TW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/wiki/</a:t>
            </a:r>
            <a:r>
              <a:rPr kumimoji="1" lang="zh-TW" altLang="en-US" sz="14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神經細胞</a:t>
            </a:r>
          </a:p>
        </p:txBody>
      </p:sp>
    </p:spTree>
    <p:extLst>
      <p:ext uri="{BB962C8B-B14F-4D97-AF65-F5344CB8AC3E}">
        <p14:creationId xmlns:p14="http://schemas.microsoft.com/office/powerpoint/2010/main" val="1164043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 </a:t>
            </a:r>
            <a:r>
              <a:rPr kumimoji="1" lang="en-US" altLang="zh-TW" dirty="0"/>
              <a:t>using a toy example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1EED5DA-49E6-8F6D-8C06-1D0FDC2BD83E}"/>
              </a:ext>
            </a:extLst>
          </p:cNvPr>
          <p:cNvSpPr/>
          <p:nvPr/>
        </p:nvSpPr>
        <p:spPr>
          <a:xfrm>
            <a:off x="2103120" y="224351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2381F2F-B145-3DD2-97F4-64FC96B15830}"/>
              </a:ext>
            </a:extLst>
          </p:cNvPr>
          <p:cNvSpPr/>
          <p:nvPr/>
        </p:nvSpPr>
        <p:spPr>
          <a:xfrm>
            <a:off x="209169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A0B107E3-11F6-B7E5-972C-B9EEF0AB26F9}"/>
              </a:ext>
            </a:extLst>
          </p:cNvPr>
          <p:cNvSpPr/>
          <p:nvPr/>
        </p:nvSpPr>
        <p:spPr>
          <a:xfrm>
            <a:off x="2091690" y="461448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161AAABE-2887-EC0D-F46D-82124D1FDAB2}"/>
              </a:ext>
            </a:extLst>
          </p:cNvPr>
          <p:cNvSpPr/>
          <p:nvPr/>
        </p:nvSpPr>
        <p:spPr>
          <a:xfrm>
            <a:off x="3855720" y="342900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6B17F22-85BB-FF1B-1C41-5DCA331D0D9D}"/>
              </a:ext>
            </a:extLst>
          </p:cNvPr>
          <p:cNvCxnSpPr>
            <a:stCxn id="5" idx="6"/>
            <a:endCxn id="8" idx="2"/>
          </p:cNvCxnSpPr>
          <p:nvPr/>
        </p:nvCxnSpPr>
        <p:spPr>
          <a:xfrm>
            <a:off x="2674620" y="2529267"/>
            <a:ext cx="118110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FE24511B-7B52-1731-C038-8DE5F845E5CA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2663190" y="3714750"/>
            <a:ext cx="119253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9690FF4-7624-FB59-1AA9-75A0A7EA6795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2663190" y="3714750"/>
            <a:ext cx="1192530" cy="11854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E49E16E-483E-D14D-71D6-520DEDE7EDAD}"/>
              </a:ext>
            </a:extLst>
          </p:cNvPr>
          <p:cNvSpPr txBox="1"/>
          <p:nvPr/>
        </p:nvSpPr>
        <p:spPr>
          <a:xfrm>
            <a:off x="1817370" y="5431080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2FD8305-354A-72C5-9D1C-68747185ED89}"/>
              </a:ext>
            </a:extLst>
          </p:cNvPr>
          <p:cNvSpPr txBox="1"/>
          <p:nvPr/>
        </p:nvSpPr>
        <p:spPr>
          <a:xfrm>
            <a:off x="3581400" y="543107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B884C397-235C-00E9-E50E-66374FF05E9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2437827"/>
            <a:ext cx="274320" cy="182880"/>
          </a:xfrm>
          <a:prstGeom prst="rect">
            <a:avLst/>
          </a:prstGeom>
        </p:spPr>
      </p:pic>
      <p:pic>
        <p:nvPicPr>
          <p:cNvPr id="15" name="圖片 14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11DB30A1-5E0A-24DE-756E-23F3AC704C2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780" y="3628212"/>
            <a:ext cx="274320" cy="182880"/>
          </a:xfrm>
          <a:prstGeom prst="rect">
            <a:avLst/>
          </a:prstGeom>
        </p:spPr>
      </p:pic>
      <p:pic>
        <p:nvPicPr>
          <p:cNvPr id="16" name="圖片 15" descr="\documentclass{article}&#10;\usepackage{amsmath}&#10;\pagestyle{empty}&#10;\begin{document}&#10;&#10;$x_3$&#10;&#10;&#10;\end{document}" title="IguanaTex Bitmap Display">
            <a:extLst>
              <a:ext uri="{FF2B5EF4-FFF2-40B4-BE49-F238E27FC236}">
                <a16:creationId xmlns:a16="http://schemas.microsoft.com/office/drawing/2014/main" id="{346B5111-F847-328B-49FA-CA193A1A9C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10" y="4808793"/>
            <a:ext cx="274320" cy="182880"/>
          </a:xfrm>
          <a:prstGeom prst="rect">
            <a:avLst/>
          </a:prstGeom>
        </p:spPr>
      </p:pic>
      <p:pic>
        <p:nvPicPr>
          <p:cNvPr id="17" name="圖片 16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4F59451A-C6D8-C343-5E6D-12CC8651CF4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240" y="2733388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AB94F29D-016C-A302-092A-9E443B1144F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810" y="3474952"/>
            <a:ext cx="518160" cy="24384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w_{3,1}$&#10;&#10;&#10;\end{document}" title="IguanaTex Bitmap Display">
            <a:extLst>
              <a:ext uri="{FF2B5EF4-FFF2-40B4-BE49-F238E27FC236}">
                <a16:creationId xmlns:a16="http://schemas.microsoft.com/office/drawing/2014/main" id="{E965D6A3-79D2-E734-45DB-CC3145EE1CD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570" y="4564953"/>
            <a:ext cx="527850" cy="248400"/>
          </a:xfrm>
          <a:prstGeom prst="rect">
            <a:avLst/>
          </a:prstGeom>
        </p:spPr>
      </p:pic>
      <p:pic>
        <p:nvPicPr>
          <p:cNvPr id="43" name="圖片 42" descr="\documentclass{article}&#10;\usepackage{amsmath}&#10;\pagestyle{empty}&#10;\begin{document}&#10;&#10;$$&#10;\begin{bmatrix} &#10;x_1 &amp; x_2 &amp; x_3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B116BED3-4069-0C6B-DBD6-D55EC2E2007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516630"/>
            <a:ext cx="1816100" cy="396240"/>
          </a:xfrm>
          <a:prstGeom prst="rect">
            <a:avLst/>
          </a:prstGeom>
        </p:spPr>
      </p:pic>
      <p:pic>
        <p:nvPicPr>
          <p:cNvPr id="45" name="圖片 44" descr="\documentclass{article}&#10;\usepackage{amsmath}&#10;\pagestyle{empty}&#10;\begin{document}&#10;&#10;$$&#10;\times&#10;\begin{bmatrix} &#10;w_{1,1} \\&#10;w_{2,1} \\&#10;w_{3,1}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791EC96E-0977-D16E-4CBD-0C99F2AD3B13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02" y="3126150"/>
            <a:ext cx="1177200" cy="1177200"/>
          </a:xfrm>
          <a:prstGeom prst="rect">
            <a:avLst/>
          </a:prstGeom>
        </p:spPr>
      </p:pic>
      <p:pic>
        <p:nvPicPr>
          <p:cNvPr id="49" name="圖片 48" descr="\documentclass{article}&#10;\usepackage{amsmath}&#10;\pagestyle{empty}&#10;\begin{document}&#10;&#10;$$&#10;\mathbf{R}^{1\times 3}&#10;$$&#10;&#10;\end{document}" title="IguanaTex Bitmap Display">
            <a:extLst>
              <a:ext uri="{FF2B5EF4-FFF2-40B4-BE49-F238E27FC236}">
                <a16:creationId xmlns:a16="http://schemas.microsoft.com/office/drawing/2014/main" id="{37FBB2FF-8FB1-D15B-F6CC-A321DD7305B5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28" y="4614483"/>
            <a:ext cx="558800" cy="2286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$&#10;\mathbf{R}^{3\times 1}&#10;$$&#10;&#10;\end{document}" title="IguanaTex Bitmap Display">
            <a:extLst>
              <a:ext uri="{FF2B5EF4-FFF2-40B4-BE49-F238E27FC236}">
                <a16:creationId xmlns:a16="http://schemas.microsoft.com/office/drawing/2014/main" id="{173C38DC-E299-E9D9-0F9A-B1D794115358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880" y="4614483"/>
            <a:ext cx="558800" cy="2286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$+\textrm{ bias}&#10;$$&#10;&#10;&#10;\end{document}" title="IguanaTex Bitmap Display">
            <a:extLst>
              <a:ext uri="{FF2B5EF4-FFF2-40B4-BE49-F238E27FC236}">
                <a16:creationId xmlns:a16="http://schemas.microsoft.com/office/drawing/2014/main" id="{CAF4EA67-1A0B-8069-73F3-2ACF2FFE98C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754" y="3596872"/>
            <a:ext cx="915600" cy="261600"/>
          </a:xfrm>
          <a:prstGeom prst="rect">
            <a:avLst/>
          </a:prstGeom>
        </p:spPr>
      </p:pic>
      <p:pic>
        <p:nvPicPr>
          <p:cNvPr id="28" name="圖片 27" descr="\documentclass{article}&#10;\usepackage{amsmath}&#10;\pagestyle{empty}&#10;\begin{document}&#10;&#10;$$&#10;\mathbf{R}^1&#10;$$&#10;&#10;\end{document}" title="IguanaTex Bitmap Display">
            <a:extLst>
              <a:ext uri="{FF2B5EF4-FFF2-40B4-BE49-F238E27FC236}">
                <a16:creationId xmlns:a16="http://schemas.microsoft.com/office/drawing/2014/main" id="{12007FE8-0EBB-6491-E23F-90DDD908162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32" y="4614483"/>
            <a:ext cx="304800" cy="2286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9A415C38-C0D8-4767-D8C4-FC12F75E0EEB}"/>
              </a:ext>
            </a:extLst>
          </p:cNvPr>
          <p:cNvSpPr txBox="1"/>
          <p:nvPr/>
        </p:nvSpPr>
        <p:spPr>
          <a:xfrm>
            <a:off x="4099497" y="4128061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31" name="右中括弧 30">
            <a:extLst>
              <a:ext uri="{FF2B5EF4-FFF2-40B4-BE49-F238E27FC236}">
                <a16:creationId xmlns:a16="http://schemas.microsoft.com/office/drawing/2014/main" id="{1582ED13-25D9-816E-A861-7F52D7B150C9}"/>
              </a:ext>
            </a:extLst>
          </p:cNvPr>
          <p:cNvSpPr/>
          <p:nvPr/>
        </p:nvSpPr>
        <p:spPr>
          <a:xfrm>
            <a:off x="4542394" y="3360807"/>
            <a:ext cx="60960" cy="75985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E7A2AC8A-7230-3508-354A-DDDB8AB5A73D}"/>
              </a:ext>
            </a:extLst>
          </p:cNvPr>
          <p:cNvSpPr/>
          <p:nvPr/>
        </p:nvSpPr>
        <p:spPr>
          <a:xfrm>
            <a:off x="9153343" y="4556564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0B6B4B42-3402-7219-18DB-8D3F58A4EAB1}"/>
              </a:ext>
            </a:extLst>
          </p:cNvPr>
          <p:cNvSpPr/>
          <p:nvPr/>
        </p:nvSpPr>
        <p:spPr>
          <a:xfrm>
            <a:off x="8078588" y="454791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7397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 animBg="1"/>
      <p:bldP spid="3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E81A0B-926A-BE98-3596-1C3DCD64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for </a:t>
            </a:r>
            <a:r>
              <a:rPr kumimoji="1" lang="en" altLang="zh-TW" dirty="0"/>
              <a:t>Perceptron</a:t>
            </a:r>
            <a:r>
              <a:rPr kumimoji="1" lang="en-US" altLang="zh-TW" dirty="0"/>
              <a:t> using a toy example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DCAF1A-8C2D-AAC5-6AFE-B66FCBC69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94F61D40-2B20-A9B1-1F2A-0BD170408BB0}"/>
              </a:ext>
            </a:extLst>
          </p:cNvPr>
          <p:cNvGrpSpPr/>
          <p:nvPr/>
        </p:nvGrpSpPr>
        <p:grpSpPr>
          <a:xfrm>
            <a:off x="1687830" y="2277807"/>
            <a:ext cx="3032760" cy="3833894"/>
            <a:chOff x="6431280" y="2243517"/>
            <a:chExt cx="3032760" cy="3833894"/>
          </a:xfrm>
        </p:grpSpPr>
        <p:sp>
          <p:nvSpPr>
            <p:cNvPr id="28" name="橢圓 27">
              <a:extLst>
                <a:ext uri="{FF2B5EF4-FFF2-40B4-BE49-F238E27FC236}">
                  <a16:creationId xmlns:a16="http://schemas.microsoft.com/office/drawing/2014/main" id="{CB3686D1-1B57-D2B8-BFB8-9D412AC73651}"/>
                </a:ext>
              </a:extLst>
            </p:cNvPr>
            <p:cNvSpPr/>
            <p:nvPr/>
          </p:nvSpPr>
          <p:spPr>
            <a:xfrm>
              <a:off x="6865620" y="2243517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DCDA4569-0DC6-8CD7-5735-66E0D1A9FC65}"/>
                </a:ext>
              </a:extLst>
            </p:cNvPr>
            <p:cNvSpPr/>
            <p:nvPr/>
          </p:nvSpPr>
          <p:spPr>
            <a:xfrm>
              <a:off x="6854190" y="34290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5DF470A0-006C-593E-DF2F-618E41D80BE8}"/>
                </a:ext>
              </a:extLst>
            </p:cNvPr>
            <p:cNvSpPr/>
            <p:nvPr/>
          </p:nvSpPr>
          <p:spPr>
            <a:xfrm>
              <a:off x="6854190" y="46144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550A0C6D-2899-7AC5-9FC2-6361534FDF85}"/>
                </a:ext>
              </a:extLst>
            </p:cNvPr>
            <p:cNvCxnSpPr>
              <a:cxnSpLocks/>
              <a:stCxn id="28" idx="6"/>
              <a:endCxn id="43" idx="2"/>
            </p:cNvCxnSpPr>
            <p:nvPr/>
          </p:nvCxnSpPr>
          <p:spPr>
            <a:xfrm>
              <a:off x="7437120" y="2529267"/>
              <a:ext cx="1165860" cy="17994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8A3BD709-7DEE-B493-3B95-A8C6B5843655}"/>
                </a:ext>
              </a:extLst>
            </p:cNvPr>
            <p:cNvCxnSpPr>
              <a:cxnSpLocks/>
              <a:stCxn id="29" idx="6"/>
              <a:endCxn id="42" idx="2"/>
            </p:cNvCxnSpPr>
            <p:nvPr/>
          </p:nvCxnSpPr>
          <p:spPr>
            <a:xfrm flipV="1">
              <a:off x="7425690" y="3143250"/>
              <a:ext cx="118872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B19C7FF5-36EB-7CB3-1F22-3F7FBB2BCBC2}"/>
                </a:ext>
              </a:extLst>
            </p:cNvPr>
            <p:cNvCxnSpPr>
              <a:cxnSpLocks/>
              <a:stCxn id="30" idx="6"/>
              <a:endCxn id="42" idx="2"/>
            </p:cNvCxnSpPr>
            <p:nvPr/>
          </p:nvCxnSpPr>
          <p:spPr>
            <a:xfrm flipV="1">
              <a:off x="7425690" y="3143250"/>
              <a:ext cx="1188720" cy="1756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6FBC1FE0-6711-C9EE-6A8D-D6DABB7CF861}"/>
                </a:ext>
              </a:extLst>
            </p:cNvPr>
            <p:cNvSpPr txBox="1"/>
            <p:nvPr/>
          </p:nvSpPr>
          <p:spPr>
            <a:xfrm>
              <a:off x="6579870" y="5431080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輸入層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(1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st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B4481C1D-9186-9C47-1CDF-F5B2839610BB}"/>
                </a:ext>
              </a:extLst>
            </p:cNvPr>
            <p:cNvSpPr txBox="1"/>
            <p:nvPr/>
          </p:nvSpPr>
          <p:spPr>
            <a:xfrm>
              <a:off x="8343900" y="5431079"/>
              <a:ext cx="11201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輸出層</a:t>
              </a:r>
              <a:endPara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(2</a:t>
              </a:r>
              <a:r>
                <a:rPr kumimoji="1" lang="en-US" altLang="zh-TW" baseline="300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nd </a:t>
              </a:r>
              <a:r>
                <a: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層</a:t>
              </a:r>
              <a:r>
                <a: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  <a:endPara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pic>
          <p:nvPicPr>
            <p:cNvPr id="36" name="圖片 35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57A3B4F0-615B-0E40-C47D-4735E8121331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2437827"/>
              <a:ext cx="274320" cy="182880"/>
            </a:xfrm>
            <a:prstGeom prst="rect">
              <a:avLst/>
            </a:prstGeom>
          </p:spPr>
        </p:pic>
        <p:pic>
          <p:nvPicPr>
            <p:cNvPr id="37" name="圖片 36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117F128C-AAA5-53F1-F7CD-4DFA8A4EA86B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1280" y="3628212"/>
              <a:ext cx="274320" cy="182880"/>
            </a:xfrm>
            <a:prstGeom prst="rect">
              <a:avLst/>
            </a:prstGeom>
          </p:spPr>
        </p:pic>
        <p:pic>
          <p:nvPicPr>
            <p:cNvPr id="38" name="圖片 37" descr="\documentclass{article}&#10;\usepackage{amsmath}&#10;\pagestyle{empty}&#10;\begin{document}&#10;&#10;$x_3$&#10;&#10;&#10;\end{document}" title="IguanaTex Bitmap Display">
              <a:extLst>
                <a:ext uri="{FF2B5EF4-FFF2-40B4-BE49-F238E27FC236}">
                  <a16:creationId xmlns:a16="http://schemas.microsoft.com/office/drawing/2014/main" id="{21A6B040-0431-11B3-ECC4-EB9203F1028B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2710" y="4808793"/>
              <a:ext cx="274320" cy="182880"/>
            </a:xfrm>
            <a:prstGeom prst="rect">
              <a:avLst/>
            </a:prstGeom>
          </p:spPr>
        </p:pic>
        <p:pic>
          <p:nvPicPr>
            <p:cNvPr id="39" name="圖片 38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E670B816-BA00-0B0A-304F-5B57B7346C8F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620" y="2565175"/>
              <a:ext cx="518160" cy="243840"/>
            </a:xfrm>
            <a:prstGeom prst="rect">
              <a:avLst/>
            </a:prstGeom>
          </p:spPr>
        </p:pic>
        <p:pic>
          <p:nvPicPr>
            <p:cNvPr id="40" name="圖片 39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D3223121-40AD-F864-8AD1-D55C45E1A6D8}"/>
                </a:ext>
              </a:extLst>
            </p:cNvPr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295272"/>
              <a:ext cx="527850" cy="248400"/>
            </a:xfrm>
            <a:prstGeom prst="rect">
              <a:avLst/>
            </a:prstGeom>
          </p:spPr>
        </p:pic>
        <p:pic>
          <p:nvPicPr>
            <p:cNvPr id="41" name="圖片 40" descr="\documentclass{article}&#10;\usepackage{amsmath}&#10;\pagestyle{empty}&#10;\begin{document}&#10;&#10;$w_{3,1}$&#10;&#10;&#10;\end{document}" title="IguanaTex Bitmap Display">
              <a:extLst>
                <a:ext uri="{FF2B5EF4-FFF2-40B4-BE49-F238E27FC236}">
                  <a16:creationId xmlns:a16="http://schemas.microsoft.com/office/drawing/2014/main" id="{70B797B6-7E51-D75A-515B-5E2D954E2CB4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4369386"/>
              <a:ext cx="518160" cy="243840"/>
            </a:xfrm>
            <a:prstGeom prst="rect">
              <a:avLst/>
            </a:prstGeom>
          </p:spPr>
        </p:pic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A98EA0B3-5F39-691D-03C2-8F836D8A31C6}"/>
                </a:ext>
              </a:extLst>
            </p:cNvPr>
            <p:cNvSpPr/>
            <p:nvPr/>
          </p:nvSpPr>
          <p:spPr>
            <a:xfrm>
              <a:off x="8614410" y="2857500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F3558301-B002-76B8-0B04-E958833D449D}"/>
                </a:ext>
              </a:extLst>
            </p:cNvPr>
            <p:cNvSpPr/>
            <p:nvPr/>
          </p:nvSpPr>
          <p:spPr>
            <a:xfrm>
              <a:off x="8602980" y="404298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9B2F132C-DFE1-CFBD-1078-B9CD9189BE88}"/>
                </a:ext>
              </a:extLst>
            </p:cNvPr>
            <p:cNvCxnSpPr>
              <a:cxnSpLocks/>
              <a:stCxn id="28" idx="6"/>
              <a:endCxn id="42" idx="2"/>
            </p:cNvCxnSpPr>
            <p:nvPr/>
          </p:nvCxnSpPr>
          <p:spPr>
            <a:xfrm>
              <a:off x="7437120" y="2529267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BCBFAB92-6DCB-50E7-01D4-F942CB3EC108}"/>
                </a:ext>
              </a:extLst>
            </p:cNvPr>
            <p:cNvCxnSpPr>
              <a:cxnSpLocks/>
              <a:stCxn id="30" idx="6"/>
              <a:endCxn id="43" idx="2"/>
            </p:cNvCxnSpPr>
            <p:nvPr/>
          </p:nvCxnSpPr>
          <p:spPr>
            <a:xfrm flipV="1">
              <a:off x="7425690" y="4328733"/>
              <a:ext cx="1177290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0D8EB7B3-7367-7F0F-A0AA-F836EFA37041}"/>
                </a:ext>
              </a:extLst>
            </p:cNvPr>
            <p:cNvCxnSpPr>
              <a:cxnSpLocks/>
              <a:stCxn id="29" idx="6"/>
              <a:endCxn id="43" idx="2"/>
            </p:cNvCxnSpPr>
            <p:nvPr/>
          </p:nvCxnSpPr>
          <p:spPr>
            <a:xfrm>
              <a:off x="7425690" y="3714750"/>
              <a:ext cx="1177290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圖片 46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719C8DAE-BB15-A1BF-72DF-4C4834B5B18D}"/>
                </a:ext>
              </a:extLst>
            </p:cNvPr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1390" y="3948039"/>
              <a:ext cx="518160" cy="243840"/>
            </a:xfrm>
            <a:prstGeom prst="rect">
              <a:avLst/>
            </a:prstGeom>
          </p:spPr>
        </p:pic>
        <p:pic>
          <p:nvPicPr>
            <p:cNvPr id="48" name="圖片 47" descr="\documentclass{article}&#10;\usepackage{amsmath}&#10;\pagestyle{empty}&#10;\begin{document}&#10;&#10;$w_{3,2}$&#10;&#10;&#10;\end{document}" title="IguanaTex Bitmap Display">
              <a:extLst>
                <a:ext uri="{FF2B5EF4-FFF2-40B4-BE49-F238E27FC236}">
                  <a16:creationId xmlns:a16="http://schemas.microsoft.com/office/drawing/2014/main" id="{E57D6556-BFE7-AB43-490F-1148FB709256}"/>
                </a:ext>
              </a:extLst>
            </p:cNvPr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5760" y="4656393"/>
              <a:ext cx="527850" cy="248400"/>
            </a:xfrm>
            <a:prstGeom prst="rect">
              <a:avLst/>
            </a:prstGeom>
          </p:spPr>
        </p:pic>
        <p:pic>
          <p:nvPicPr>
            <p:cNvPr id="49" name="圖片 48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440F4453-C099-B6E2-8A93-B40D38B9D982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8030" y="2856514"/>
              <a:ext cx="518160" cy="243840"/>
            </a:xfrm>
            <a:prstGeom prst="rect">
              <a:avLst/>
            </a:prstGeom>
          </p:spPr>
        </p:pic>
      </p:grpSp>
      <p:pic>
        <p:nvPicPr>
          <p:cNvPr id="58" name="圖片 57" descr="\documentclass{article}&#10;\usepackage{amsmath}&#10;\pagestyle{empty}&#10;\begin{document}&#10;&#10;$$&#10;\begin{bmatrix} &#10;x_1 &amp; x_2 &amp; x_3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E389C14C-4B81-8331-E47A-1BF07A8517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950" y="3516630"/>
            <a:ext cx="1816100" cy="396240"/>
          </a:xfrm>
          <a:prstGeom prst="rect">
            <a:avLst/>
          </a:prstGeom>
        </p:spPr>
      </p:pic>
      <p:pic>
        <p:nvPicPr>
          <p:cNvPr id="63" name="圖片 62" descr="\documentclass{article}&#10;\usepackage{amsmath}&#10;\pagestyle{empty}&#10;\begin{document}&#10;&#10;$$&#10;\times&#10;\begin{bmatrix} &#10;w_{1,1} &amp; w_{1,2} \\&#10;w_{2,1} &amp; w_{2,2} \\&#10;w_{3,1} &amp; w_{3,2} \\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22F831C9-8B55-D19B-A110-1264EC879D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802" y="3126150"/>
            <a:ext cx="2092800" cy="1177200"/>
          </a:xfrm>
          <a:prstGeom prst="rect">
            <a:avLst/>
          </a:prstGeom>
        </p:spPr>
      </p:pic>
      <p:pic>
        <p:nvPicPr>
          <p:cNvPr id="60" name="圖片 59" descr="\documentclass{article}&#10;\usepackage{amsmath}&#10;\pagestyle{empty}&#10;\begin{document}&#10;&#10;$$&#10;\mathbf{R}^{1\times 3}&#10;$$&#10;&#10;\end{document}" title="IguanaTex Bitmap Display">
            <a:extLst>
              <a:ext uri="{FF2B5EF4-FFF2-40B4-BE49-F238E27FC236}">
                <a16:creationId xmlns:a16="http://schemas.microsoft.com/office/drawing/2014/main" id="{7D5C9824-3025-0002-1C44-45E5651A49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928" y="4614483"/>
            <a:ext cx="558800" cy="228600"/>
          </a:xfrm>
          <a:prstGeom prst="rect">
            <a:avLst/>
          </a:prstGeom>
        </p:spPr>
      </p:pic>
      <p:pic>
        <p:nvPicPr>
          <p:cNvPr id="65" name="圖片 64" descr="\documentclass{article}&#10;\usepackage{amsmath}&#10;\pagestyle{empty}&#10;\begin{document}&#10;&#10;$$&#10;\mathbf{R}^{3\times 2}&#10;$$&#10;&#10;\end{document}" title="IguanaTex Bitmap Display">
            <a:extLst>
              <a:ext uri="{FF2B5EF4-FFF2-40B4-BE49-F238E27FC236}">
                <a16:creationId xmlns:a16="http://schemas.microsoft.com/office/drawing/2014/main" id="{FF59A8B2-9CD3-31DC-AC7F-0C3A68B4B7F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202" y="4612624"/>
            <a:ext cx="558800" cy="228600"/>
          </a:xfrm>
          <a:prstGeom prst="rect">
            <a:avLst/>
          </a:prstGeom>
        </p:spPr>
      </p:pic>
      <p:pic>
        <p:nvPicPr>
          <p:cNvPr id="3" name="圖片 2" descr="\documentclass{article}&#10;\usepackage{amsmath}&#10;\pagestyle{empty}&#10;\begin{document}&#10;&#10;$$+\textrm{ bias}&#10;$$&#10;&#10;&#10;\end{document}" title="IguanaTex Bitmap Display">
            <a:extLst>
              <a:ext uri="{FF2B5EF4-FFF2-40B4-BE49-F238E27FC236}">
                <a16:creationId xmlns:a16="http://schemas.microsoft.com/office/drawing/2014/main" id="{4621A253-F371-ADF5-606B-9966C9CDF20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491" y="3583782"/>
            <a:ext cx="915600" cy="261600"/>
          </a:xfrm>
          <a:prstGeom prst="rect">
            <a:avLst/>
          </a:prstGeom>
        </p:spPr>
      </p:pic>
      <p:pic>
        <p:nvPicPr>
          <p:cNvPr id="7" name="圖片 6" descr="\documentclass{article}&#10;\usepackage{amsmath}&#10;\pagestyle{empty}&#10;\begin{document}&#10;&#10;$$&#10;\mathbf{R}^2&#10;$$&#10;&#10;\end{document}" title="IguanaTex Bitmap Display">
            <a:extLst>
              <a:ext uri="{FF2B5EF4-FFF2-40B4-BE49-F238E27FC236}">
                <a16:creationId xmlns:a16="http://schemas.microsoft.com/office/drawing/2014/main" id="{803A59AC-170B-6EA3-F793-3C1602DABC5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725" y="4612624"/>
            <a:ext cx="304800" cy="228600"/>
          </a:xfrm>
          <a:prstGeom prst="rect">
            <a:avLst/>
          </a:prstGeom>
        </p:spPr>
      </p:pic>
      <p:sp>
        <p:nvSpPr>
          <p:cNvPr id="8" name="右中括弧 7">
            <a:extLst>
              <a:ext uri="{FF2B5EF4-FFF2-40B4-BE49-F238E27FC236}">
                <a16:creationId xmlns:a16="http://schemas.microsoft.com/office/drawing/2014/main" id="{888AEB11-BC06-24F5-90AF-E8DB865E6694}"/>
              </a:ext>
            </a:extLst>
          </p:cNvPr>
          <p:cNvSpPr/>
          <p:nvPr/>
        </p:nvSpPr>
        <p:spPr>
          <a:xfrm>
            <a:off x="4611569" y="3014348"/>
            <a:ext cx="87629" cy="1511248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8C8491-879B-9DFD-B9F6-B36C2FC9214E}"/>
              </a:ext>
            </a:extLst>
          </p:cNvPr>
          <p:cNvSpPr txBox="1"/>
          <p:nvPr/>
        </p:nvSpPr>
        <p:spPr>
          <a:xfrm>
            <a:off x="4187190" y="4611625"/>
            <a:ext cx="1040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Hidden size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80CE889A-6D97-1D87-0F0F-9C64094239A6}"/>
              </a:ext>
            </a:extLst>
          </p:cNvPr>
          <p:cNvSpPr/>
          <p:nvPr/>
        </p:nvSpPr>
        <p:spPr>
          <a:xfrm>
            <a:off x="10043736" y="4550763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061D2F2-5E37-04A9-2CBA-E0F26B2F04CC}"/>
              </a:ext>
            </a:extLst>
          </p:cNvPr>
          <p:cNvSpPr/>
          <p:nvPr/>
        </p:nvSpPr>
        <p:spPr>
          <a:xfrm>
            <a:off x="8623952" y="4556564"/>
            <a:ext cx="243840" cy="2438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874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toy example for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3743138"/>
              </p:ext>
            </p:extLst>
          </p:nvPr>
        </p:nvGraphicFramePr>
        <p:xfrm>
          <a:off x="1132514" y="2607132"/>
          <a:ext cx="5159229" cy="2072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Output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E7DD22-1697-198B-E776-3F7E952603B5}"/>
              </a:ext>
            </a:extLst>
          </p:cNvPr>
          <p:cNvSpPr txBox="1"/>
          <p:nvPr/>
        </p:nvSpPr>
        <p:spPr>
          <a:xfrm>
            <a:off x="5721292" y="5808623"/>
            <a:ext cx="234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 just draw a line to classify two groups!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61F17DF-58D4-389C-B8F6-F59F692E2054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" name="圖片 23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CC5B27C-4A3E-A0C2-5E98-C6346A04A67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26" name="圖片 25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F3C84D75-A4C3-6FF5-E559-DC089DC4E5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29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A toy example for classification with </a:t>
            </a:r>
            <a:r>
              <a:rPr kumimoji="1" lang="en" altLang="zh-TW" dirty="0"/>
              <a:t>Perceptron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>
            <a:off x="7074017" y="4024221"/>
            <a:ext cx="2114025" cy="203013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1E7DD22-1697-198B-E776-3F7E952603B5}"/>
              </a:ext>
            </a:extLst>
          </p:cNvPr>
          <p:cNvSpPr txBox="1"/>
          <p:nvPr/>
        </p:nvSpPr>
        <p:spPr>
          <a:xfrm>
            <a:off x="5721292" y="5808623"/>
            <a:ext cx="234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can just draw a line to classify two groups!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86D303-CE65-4C33-7EAF-3595B52148D8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5C1908-631E-6350-7FCE-D3EF3A60755A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48BAFF46-E072-C9BB-984C-52A9A4FDEA95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998DAD4A-76FF-C6E4-653D-8C184AD16DB8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99BB3116-C585-3AB2-61BD-CF052417BAA2}"/>
              </a:ext>
            </a:extLst>
          </p:cNvPr>
          <p:cNvSpPr/>
          <p:nvPr/>
        </p:nvSpPr>
        <p:spPr>
          <a:xfrm>
            <a:off x="1960507" y="195776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6022CFD-AA99-EB9C-31AC-4820A2573646}"/>
              </a:ext>
            </a:extLst>
          </p:cNvPr>
          <p:cNvSpPr/>
          <p:nvPr/>
        </p:nvSpPr>
        <p:spPr>
          <a:xfrm>
            <a:off x="1949077" y="314325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6B6D4316-2FBF-A9F6-633A-FFE20600036F}"/>
              </a:ext>
            </a:extLst>
          </p:cNvPr>
          <p:cNvSpPr/>
          <p:nvPr/>
        </p:nvSpPr>
        <p:spPr>
          <a:xfrm>
            <a:off x="3713107" y="254924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2962B757-DEB4-E702-CA7B-EDAB55D1E0DC}"/>
              </a:ext>
            </a:extLst>
          </p:cNvPr>
          <p:cNvCxnSpPr>
            <a:stCxn id="3" idx="6"/>
            <a:endCxn id="13" idx="2"/>
          </p:cNvCxnSpPr>
          <p:nvPr/>
        </p:nvCxnSpPr>
        <p:spPr>
          <a:xfrm>
            <a:off x="2532007" y="2243517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3452154-D640-A4EE-C108-A132B76BE1CB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 flipV="1">
            <a:off x="2520577" y="2834993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089A8F21-C5A9-3C19-EB46-4633CF7CA08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597" y="2152077"/>
            <a:ext cx="274320" cy="18288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6270B5AA-7DE0-3D29-5381-D492616E51B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67" y="3342462"/>
            <a:ext cx="274320" cy="18288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2C8BEF9D-524B-054C-ED9C-30F27377C67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197" y="2213037"/>
            <a:ext cx="518160" cy="243840"/>
          </a:xfrm>
          <a:prstGeom prst="rect">
            <a:avLst/>
          </a:prstGeom>
        </p:spPr>
      </p:pic>
      <p:pic>
        <p:nvPicPr>
          <p:cNvPr id="32" name="圖片 3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93613B5D-2BC3-6D36-366B-71D897C38B5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197" y="3322320"/>
            <a:ext cx="518160" cy="243840"/>
          </a:xfrm>
          <a:prstGeom prst="rect">
            <a:avLst/>
          </a:prstGeom>
        </p:spPr>
      </p:pic>
      <p:pic>
        <p:nvPicPr>
          <p:cNvPr id="41" name="圖片 40" descr="\documentclass{article}&#10;\usepackage{amsmath}&#10;\pagestyle{empty}&#10;\begin{document}&#10;&#10;$$&#10;\begin{bmatrix} &#10;x_1 &amp; x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6FC483C9-4EC4-5D7A-7049-7497D7E5C9D0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982" y="4866601"/>
            <a:ext cx="1155700" cy="39624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$&#10;\times&#10;\begin{bmatrix} &#10;w_{1,1} \\&#10;w_{2,1}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15F5816E-784E-E19B-24FF-5962F2EC4CC1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86" y="4672321"/>
            <a:ext cx="1111800" cy="784800"/>
          </a:xfrm>
          <a:prstGeom prst="rect">
            <a:avLst/>
          </a:prstGeom>
        </p:spPr>
      </p:pic>
      <p:sp>
        <p:nvSpPr>
          <p:cNvPr id="48" name="文字方塊 47">
            <a:extLst>
              <a:ext uri="{FF2B5EF4-FFF2-40B4-BE49-F238E27FC236}">
                <a16:creationId xmlns:a16="http://schemas.microsoft.com/office/drawing/2014/main" id="{C1345B39-1726-D568-F709-D4B0922E4D6C}"/>
              </a:ext>
            </a:extLst>
          </p:cNvPr>
          <p:cNvSpPr txBox="1"/>
          <p:nvPr/>
        </p:nvSpPr>
        <p:spPr>
          <a:xfrm>
            <a:off x="3027142" y="2549243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2524387-58FE-FF7C-EF79-43AF5C2FCE13}"/>
              </a:ext>
            </a:extLst>
          </p:cNvPr>
          <p:cNvSpPr txBox="1"/>
          <p:nvPr/>
        </p:nvSpPr>
        <p:spPr>
          <a:xfrm>
            <a:off x="3027142" y="3540575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4B1928E0-8A34-F5C0-E76A-F81784819300}"/>
              </a:ext>
            </a:extLst>
          </p:cNvPr>
          <p:cNvSpPr txBox="1"/>
          <p:nvPr/>
        </p:nvSpPr>
        <p:spPr>
          <a:xfrm>
            <a:off x="9746025" y="5016665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F9DABA0A-BF3D-6874-8B28-E0D08D39692B}"/>
              </a:ext>
            </a:extLst>
          </p:cNvPr>
          <p:cNvSpPr txBox="1"/>
          <p:nvPr/>
        </p:nvSpPr>
        <p:spPr>
          <a:xfrm>
            <a:off x="7692032" y="3037161"/>
            <a:ext cx="505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4" name="圖片 53" descr="\documentclass{article}&#10;\usepackage{amsmath}&#10;\pagestyle{empty}&#10;\begin{document}&#10;&#10;$$+\textrm{ bias}&#10;$$&#10;&#10;&#10;\end{document}" title="IguanaTex Bitmap Display">
            <a:extLst>
              <a:ext uri="{FF2B5EF4-FFF2-40B4-BE49-F238E27FC236}">
                <a16:creationId xmlns:a16="http://schemas.microsoft.com/office/drawing/2014/main" id="{BAB4B6C9-8E33-988D-E4D6-F7DDE53A90B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770" y="4933921"/>
            <a:ext cx="915600" cy="261600"/>
          </a:xfrm>
          <a:prstGeom prst="rect">
            <a:avLst/>
          </a:prstGeom>
        </p:spPr>
      </p:pic>
      <p:sp>
        <p:nvSpPr>
          <p:cNvPr id="55" name="文字方塊 54">
            <a:extLst>
              <a:ext uri="{FF2B5EF4-FFF2-40B4-BE49-F238E27FC236}">
                <a16:creationId xmlns:a16="http://schemas.microsoft.com/office/drawing/2014/main" id="{D8FC4634-9D77-1DD1-B46F-EDC1B6F3E7AC}"/>
              </a:ext>
            </a:extLst>
          </p:cNvPr>
          <p:cNvSpPr txBox="1"/>
          <p:nvPr/>
        </p:nvSpPr>
        <p:spPr>
          <a:xfrm>
            <a:off x="4084882" y="4564589"/>
            <a:ext cx="578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6" name="圖片 55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6EFFD333-390E-A8C6-9E6B-2686A707B245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57" name="圖片 56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C657D531-6835-C7D4-7C7C-762B4577211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  <p:sp>
        <p:nvSpPr>
          <p:cNvPr id="58" name="文字方塊 57">
            <a:extLst>
              <a:ext uri="{FF2B5EF4-FFF2-40B4-BE49-F238E27FC236}">
                <a16:creationId xmlns:a16="http://schemas.microsoft.com/office/drawing/2014/main" id="{B4A6FD2C-052C-0329-85F3-94ED95C753FA}"/>
              </a:ext>
            </a:extLst>
          </p:cNvPr>
          <p:cNvSpPr txBox="1"/>
          <p:nvPr/>
        </p:nvSpPr>
        <p:spPr>
          <a:xfrm>
            <a:off x="6933500" y="5083534"/>
            <a:ext cx="610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-0.5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35" name="圖片 34" descr="\documentclass{article}&#10;\usepackage{amsmath}&#10;\pagestyle{empty}&#10;\begin{document}&#10;&#10;$w_{1,1}x_1 + w_{2,1}x_2 +b = 0$&#10;&#10;&#10;\end{document}" title="IguanaTex Bitmap Display">
            <a:extLst>
              <a:ext uri="{FF2B5EF4-FFF2-40B4-BE49-F238E27FC236}">
                <a16:creationId xmlns:a16="http://schemas.microsoft.com/office/drawing/2014/main" id="{465EA035-995B-3D13-C262-51A8A6D4561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510" y="3718069"/>
            <a:ext cx="25956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33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2" grpId="0"/>
      <p:bldP spid="53" grpId="0"/>
      <p:bldP spid="55" grpId="0"/>
      <p:bldP spid="5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0FE6BD-C4AA-2180-72FB-AF6D3044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E8FB0D-B59A-5B62-EBC2-A1CBD5D17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A01D0537-7BC9-BAE3-0AD8-31F8BD9193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679869"/>
              </p:ext>
            </p:extLst>
          </p:nvPr>
        </p:nvGraphicFramePr>
        <p:xfrm>
          <a:off x="8354095" y="2607132"/>
          <a:ext cx="321741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94407007-5913-720A-09ED-578B74ABC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166543"/>
              </p:ext>
            </p:extLst>
          </p:nvPr>
        </p:nvGraphicFramePr>
        <p:xfrm>
          <a:off x="4487290" y="2607132"/>
          <a:ext cx="321741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0FFA54F-A713-6425-3F1D-906BEAFDAC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535476"/>
              </p:ext>
            </p:extLst>
          </p:nvPr>
        </p:nvGraphicFramePr>
        <p:xfrm>
          <a:off x="653143" y="2607132"/>
          <a:ext cx="321741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247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07247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8266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40CB79DB-6584-5D54-E572-D7A1442C28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615395"/>
              </p:ext>
            </p:extLst>
          </p:nvPr>
        </p:nvGraphicFramePr>
        <p:xfrm>
          <a:off x="1132514" y="2607132"/>
          <a:ext cx="515922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B2D55C9-297E-D658-E7F4-6E8377C81496}"/>
              </a:ext>
            </a:extLst>
          </p:cNvPr>
          <p:cNvSpPr txBox="1"/>
          <p:nvPr/>
        </p:nvSpPr>
        <p:spPr>
          <a:xfrm>
            <a:off x="1132514" y="1770077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</a:t>
            </a:r>
            <a:endParaRPr kumimoji="1" lang="zh-TW" altLang="en-US" sz="24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99120384-83B7-3333-9370-7E8CAC1E82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5" y="2760308"/>
            <a:ext cx="508000" cy="254000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/>
          <p:nvPr/>
        </p:nvCxnSpPr>
        <p:spPr>
          <a:xfrm>
            <a:off x="6803472" y="4395831"/>
            <a:ext cx="38094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966443-FFFC-E45D-5046-36B4C1F20FCF}"/>
              </a:ext>
            </a:extLst>
          </p:cNvPr>
          <p:cNvSpPr txBox="1"/>
          <p:nvPr/>
        </p:nvSpPr>
        <p:spPr>
          <a:xfrm>
            <a:off x="5721292" y="5808623"/>
            <a:ext cx="25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pic>
        <p:nvPicPr>
          <p:cNvPr id="33" name="圖片 32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74EA89AF-5FE4-4D05-A305-0E79DD2F2DA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34" name="圖片 33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61D6F742-13E8-55CF-0BF8-85ED2EE195A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7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2D55C9-297E-D658-E7F4-6E8377C81496}"/>
              </a:ext>
            </a:extLst>
          </p:cNvPr>
          <p:cNvSpPr txBox="1"/>
          <p:nvPr/>
        </p:nvSpPr>
        <p:spPr>
          <a:xfrm>
            <a:off x="1132514" y="1770077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</a:t>
            </a:r>
            <a:endParaRPr kumimoji="1" lang="zh-TW" altLang="en-US" sz="24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99120384-83B7-3333-9370-7E8CAC1E82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5" y="2760308"/>
            <a:ext cx="508000" cy="254000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6887361" y="2533475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966443-FFFC-E45D-5046-36B4C1F20FCF}"/>
              </a:ext>
            </a:extLst>
          </p:cNvPr>
          <p:cNvSpPr txBox="1"/>
          <p:nvPr/>
        </p:nvSpPr>
        <p:spPr>
          <a:xfrm>
            <a:off x="5721292" y="5808623"/>
            <a:ext cx="25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14" name="表格 6">
            <a:extLst>
              <a:ext uri="{FF2B5EF4-FFF2-40B4-BE49-F238E27FC236}">
                <a16:creationId xmlns:a16="http://schemas.microsoft.com/office/drawing/2014/main" id="{57DB27C3-A1E7-069F-FB3D-1E62F5AFA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92919"/>
              </p:ext>
            </p:extLst>
          </p:nvPr>
        </p:nvGraphicFramePr>
        <p:xfrm>
          <a:off x="1132514" y="2607132"/>
          <a:ext cx="515922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pic>
        <p:nvPicPr>
          <p:cNvPr id="15" name="圖片 14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7AE12867-4E7D-773A-3E2C-B3B6C3E064F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17" name="圖片 16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E8BE7873-A243-53AA-A073-6802BBAC8C7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79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3A48C00-FB33-8D1E-48BB-5565C25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49154"/>
            <a:ext cx="3200400" cy="2286000"/>
          </a:xfrm>
        </p:spPr>
        <p:txBody>
          <a:bodyPr/>
          <a:lstStyle/>
          <a:p>
            <a:r>
              <a:rPr lang="en-US" dirty="0"/>
              <a:t>Course Website</a:t>
            </a:r>
            <a:br>
              <a:rPr lang="en-US" dirty="0"/>
            </a:br>
            <a:r>
              <a:rPr lang="en-US" dirty="0"/>
              <a:t>&amp; </a:t>
            </a:r>
            <a:r>
              <a:rPr lang="en-US" dirty="0" err="1"/>
              <a:t>Slido</a:t>
            </a:r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E970BF2-D446-05C3-9B90-331044D643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272" r="-1" b="9741"/>
          <a:stretch/>
        </p:blipFill>
        <p:spPr>
          <a:xfrm>
            <a:off x="4143765" y="1906255"/>
            <a:ext cx="4135459" cy="3349139"/>
          </a:xfrm>
          <a:prstGeom prst="rect">
            <a:avLst/>
          </a:prstGeom>
          <a:noFill/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9DE0835-5654-8C0B-2F94-3A98F22D6F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522846"/>
            <a:ext cx="3200400" cy="2782358"/>
          </a:xfrm>
        </p:spPr>
        <p:txBody>
          <a:bodyPr>
            <a:normAutofit/>
          </a:bodyPr>
          <a:lstStyle/>
          <a:p>
            <a:r>
              <a:rPr lang="en-US" sz="3200" dirty="0"/>
              <a:t>113-2</a:t>
            </a:r>
          </a:p>
          <a:p>
            <a:r>
              <a:rPr lang="en-US" sz="3200" dirty="0"/>
              <a:t>Deep Learning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6B2D917-65AB-4D47-24BE-A1CBA0CA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6113E31D-E2AB-40D1-8B51-AFA5AFEF393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0DAFB1-0C37-B0C6-C135-AD78ABD84C12}"/>
              </a:ext>
            </a:extLst>
          </p:cNvPr>
          <p:cNvSpPr txBox="1"/>
          <p:nvPr/>
        </p:nvSpPr>
        <p:spPr>
          <a:xfrm>
            <a:off x="4611294" y="5383519"/>
            <a:ext cx="32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>
                <a:hlinkClick r:id="rId3"/>
              </a:rPr>
              <a:t>https://</a:t>
            </a:r>
            <a:r>
              <a:rPr kumimoji="1" lang="en" altLang="zh-TW" dirty="0" err="1">
                <a:hlinkClick r:id="rId3"/>
              </a:rPr>
              <a:t>github.com</a:t>
            </a:r>
            <a:r>
              <a:rPr kumimoji="1" lang="en" altLang="zh-TW" dirty="0">
                <a:hlinkClick r:id="rId3"/>
              </a:rPr>
              <a:t>/mcps5601/CGUDL_2025_Spring</a:t>
            </a:r>
            <a:endParaRPr kumimoji="1"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3F68DA0-B174-20AE-80A3-884BD232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855" y="1906255"/>
            <a:ext cx="3355206" cy="3355206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DD3EA10-93FB-CF9F-F317-3A3FEFD825AC}"/>
              </a:ext>
            </a:extLst>
          </p:cNvPr>
          <p:cNvSpPr txBox="1"/>
          <p:nvPr/>
        </p:nvSpPr>
        <p:spPr>
          <a:xfrm>
            <a:off x="8364666" y="5383519"/>
            <a:ext cx="307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# 2875729</a:t>
            </a:r>
          </a:p>
          <a:p>
            <a:pPr algn="ctr"/>
            <a:r>
              <a:rPr kumimoji="1" lang="en" altLang="zh-TW" dirty="0"/>
              <a:t>(</a:t>
            </a:r>
            <a:r>
              <a:rPr kumimoji="1" lang="en" altLang="zh-TW" dirty="0">
                <a:hlinkClick r:id="rId5"/>
              </a:rPr>
              <a:t>Link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9610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86268B-D88B-BDE2-C147-3DEF4CA9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9D1EB5-30E6-282D-C3C0-BFB29C01D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B2D55C9-297E-D658-E7F4-6E8377C81496}"/>
              </a:ext>
            </a:extLst>
          </p:cNvPr>
          <p:cNvSpPr txBox="1"/>
          <p:nvPr/>
        </p:nvSpPr>
        <p:spPr>
          <a:xfrm>
            <a:off x="1132514" y="1770077"/>
            <a:ext cx="265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XOR: Exclusive-or</a:t>
            </a:r>
            <a:endParaRPr kumimoji="1" lang="zh-TW" altLang="en-US" sz="2400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91A24B6-A9F4-172C-7A49-57B8558E862C}"/>
              </a:ext>
            </a:extLst>
          </p:cNvPr>
          <p:cNvCxnSpPr/>
          <p:nvPr/>
        </p:nvCxnSpPr>
        <p:spPr>
          <a:xfrm flipV="1">
            <a:off x="7524925" y="2533475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FEA3D56-D4B7-C0BD-707A-8476C97A88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9039138" y="4047688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BE68A959-C790-DAC6-93F3-BC0390CD3DED}"/>
              </a:ext>
            </a:extLst>
          </p:cNvPr>
          <p:cNvSpPr/>
          <p:nvPr/>
        </p:nvSpPr>
        <p:spPr>
          <a:xfrm>
            <a:off x="9823508" y="5423482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0399743-168A-5437-20C5-43F13DC215F7}"/>
              </a:ext>
            </a:extLst>
          </p:cNvPr>
          <p:cNvSpPr/>
          <p:nvPr/>
        </p:nvSpPr>
        <p:spPr>
          <a:xfrm>
            <a:off x="7386506" y="308351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CE3A6D65-0BDD-0799-643E-27B6985CEE65}"/>
              </a:ext>
            </a:extLst>
          </p:cNvPr>
          <p:cNvSpPr/>
          <p:nvPr/>
        </p:nvSpPr>
        <p:spPr>
          <a:xfrm>
            <a:off x="9823506" y="3106917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A24BE6E8-6858-BF21-DD01-D01AE6A0BEF8}"/>
              </a:ext>
            </a:extLst>
          </p:cNvPr>
          <p:cNvSpPr/>
          <p:nvPr/>
        </p:nvSpPr>
        <p:spPr>
          <a:xfrm>
            <a:off x="7386506" y="5423482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AC8E0AA8-DEA7-722D-BC7C-4CC1706B18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025" y="5838738"/>
            <a:ext cx="508000" cy="254000"/>
          </a:xfrm>
          <a:prstGeom prst="rect">
            <a:avLst/>
          </a:prstGeom>
        </p:spPr>
      </p:pic>
      <p:pic>
        <p:nvPicPr>
          <p:cNvPr id="19" name="圖片 1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F4257C6C-E7A6-E532-BE13-45D9C1FFBD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3106354"/>
            <a:ext cx="508000" cy="254000"/>
          </a:xfrm>
          <a:prstGeom prst="rect">
            <a:avLst/>
          </a:prstGeom>
        </p:spPr>
      </p:pic>
      <p:pic>
        <p:nvPicPr>
          <p:cNvPr id="22" name="圖片 21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A6449A1A-0042-1072-C37F-6E201A865DF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089" y="5423482"/>
            <a:ext cx="508000" cy="2540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99120384-83B7-3333-9370-7E8CAC1E828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925" y="2760308"/>
            <a:ext cx="508000" cy="254000"/>
          </a:xfrm>
          <a:prstGeom prst="rect">
            <a:avLst/>
          </a:prstGeom>
        </p:spPr>
      </p:pic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37880958-99FC-455A-5EF0-AEF81B405448}"/>
              </a:ext>
            </a:extLst>
          </p:cNvPr>
          <p:cNvCxnSpPr>
            <a:cxnSpLocks/>
          </p:cNvCxnSpPr>
          <p:nvPr/>
        </p:nvCxnSpPr>
        <p:spPr>
          <a:xfrm flipV="1">
            <a:off x="8451907" y="3809767"/>
            <a:ext cx="2348918" cy="2155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D29D861-AC6E-94BB-A923-C7CA4017094C}"/>
              </a:ext>
            </a:extLst>
          </p:cNvPr>
          <p:cNvSpPr txBox="1"/>
          <p:nvPr/>
        </p:nvSpPr>
        <p:spPr>
          <a:xfrm>
            <a:off x="10553351" y="1527923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Group0</a:t>
            </a:r>
            <a:endParaRPr kumimoji="1" lang="zh-TW" altLang="en-US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26D865C-0E55-EED8-6DD5-E8F5529252EB}"/>
              </a:ext>
            </a:extLst>
          </p:cNvPr>
          <p:cNvSpPr txBox="1"/>
          <p:nvPr/>
        </p:nvSpPr>
        <p:spPr>
          <a:xfrm>
            <a:off x="10553351" y="1858814"/>
            <a:ext cx="931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Group1</a:t>
            </a:r>
            <a:endParaRPr kumimoji="1"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9730512E-D3DA-C941-DFB3-68436042CC52}"/>
              </a:ext>
            </a:extLst>
          </p:cNvPr>
          <p:cNvSpPr/>
          <p:nvPr/>
        </p:nvSpPr>
        <p:spPr>
          <a:xfrm>
            <a:off x="10254024" y="191350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0DCDCD6B-2A68-DB02-D552-9FD465B9CD85}"/>
              </a:ext>
            </a:extLst>
          </p:cNvPr>
          <p:cNvSpPr/>
          <p:nvPr/>
        </p:nvSpPr>
        <p:spPr>
          <a:xfrm>
            <a:off x="10254025" y="156465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5966443-FFFC-E45D-5046-36B4C1F20FCF}"/>
              </a:ext>
            </a:extLst>
          </p:cNvPr>
          <p:cNvSpPr txBox="1"/>
          <p:nvPr/>
        </p:nvSpPr>
        <p:spPr>
          <a:xfrm>
            <a:off x="5721292" y="5808623"/>
            <a:ext cx="259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We </a:t>
            </a:r>
            <a:r>
              <a:rPr kumimoji="1" lang="en-US" altLang="zh-TW" dirty="0">
                <a:solidFill>
                  <a:srgbClr val="FF0000"/>
                </a:solidFill>
              </a:rPr>
              <a:t>cannot</a:t>
            </a:r>
            <a:r>
              <a:rPr kumimoji="1" lang="en-US" altLang="zh-TW" dirty="0"/>
              <a:t> just draw a line to classify two groups!</a:t>
            </a:r>
            <a:endParaRPr kumimoji="1" lang="zh-TW" alt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F18FE6E7-B0DB-79AF-F6E4-6E6FBB978D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92919"/>
              </p:ext>
            </p:extLst>
          </p:nvPr>
        </p:nvGraphicFramePr>
        <p:xfrm>
          <a:off x="1132514" y="2607132"/>
          <a:ext cx="5159229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13831728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x2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XOR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1</a:t>
                      </a:r>
                      <a:endParaRPr lang="zh-TW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800" dirty="0"/>
                        <a:t>0</a:t>
                      </a:r>
                      <a:endParaRPr lang="zh-TW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pic>
        <p:nvPicPr>
          <p:cNvPr id="13" name="圖片 12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34CFB3B1-68AF-DCF5-4BD3-C9209E8CE42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770" y="5470460"/>
            <a:ext cx="274320" cy="182880"/>
          </a:xfrm>
          <a:prstGeom prst="rect">
            <a:avLst/>
          </a:prstGeom>
        </p:spPr>
      </p:pic>
      <p:pic>
        <p:nvPicPr>
          <p:cNvPr id="14" name="圖片 13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4C236A4F-64B2-5E12-1B3B-A0582C00EA7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506" y="2312094"/>
            <a:ext cx="27432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55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493016-916B-7266-C545-63FB0991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A0E2B2-DFC5-9A86-FACB-E5BABC80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6A10E11-13A8-6FBB-9189-D4D3EB0B037F}"/>
              </a:ext>
            </a:extLst>
          </p:cNvPr>
          <p:cNvSpPr/>
          <p:nvPr/>
        </p:nvSpPr>
        <p:spPr>
          <a:xfrm>
            <a:off x="2122170" y="28904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3A62A1B-2A25-EF2A-7FBD-486E9802EFF3}"/>
              </a:ext>
            </a:extLst>
          </p:cNvPr>
          <p:cNvSpPr/>
          <p:nvPr/>
        </p:nvSpPr>
        <p:spPr>
          <a:xfrm>
            <a:off x="2122170" y="408271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48687F6-6873-8F59-7D1A-D2AD622BFBB0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693670" y="3176153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5E7A62CD-2420-9E34-9A0A-5CCA991CB8F2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693670" y="3177540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97F1359-536F-73D3-86C3-6DA3BE47F006}"/>
              </a:ext>
            </a:extLst>
          </p:cNvPr>
          <p:cNvSpPr txBox="1"/>
          <p:nvPr/>
        </p:nvSpPr>
        <p:spPr>
          <a:xfrm>
            <a:off x="1836420" y="5465370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CAB626-414F-E7EE-F875-D37266620B84}"/>
              </a:ext>
            </a:extLst>
          </p:cNvPr>
          <p:cNvSpPr txBox="1"/>
          <p:nvPr/>
        </p:nvSpPr>
        <p:spPr>
          <a:xfrm>
            <a:off x="3600450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</a:t>
            </a:r>
            <a:r>
              <a:rPr kumimoji="1" lang="en-US" altLang="zh-TW" baseline="30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nd 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167DE528-CA79-E069-F46D-8DFC624A38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3104058"/>
            <a:ext cx="274320" cy="182880"/>
          </a:xfrm>
          <a:prstGeom prst="rect">
            <a:avLst/>
          </a:prstGeom>
        </p:spPr>
      </p:pic>
      <p:pic>
        <p:nvPicPr>
          <p:cNvPr id="15" name="圖片 14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BEBDD396-1234-0610-A0FF-F3A9F1706FB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4284714"/>
            <a:ext cx="274320" cy="182880"/>
          </a:xfrm>
          <a:prstGeom prst="rect">
            <a:avLst/>
          </a:prstGeom>
        </p:spPr>
      </p:pic>
      <p:pic>
        <p:nvPicPr>
          <p:cNvPr id="17" name="圖片 16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BB5CB741-94E8-4431-73E1-A68DA491890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0" y="2908579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33C1E273-5546-778B-B422-1959DD6DFBA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710" y="3857190"/>
            <a:ext cx="527850" cy="248400"/>
          </a:xfrm>
          <a:prstGeom prst="rect">
            <a:avLst/>
          </a:prstGeom>
        </p:spPr>
      </p:pic>
      <p:sp>
        <p:nvSpPr>
          <p:cNvPr id="20" name="橢圓 19">
            <a:extLst>
              <a:ext uri="{FF2B5EF4-FFF2-40B4-BE49-F238E27FC236}">
                <a16:creationId xmlns:a16="http://schemas.microsoft.com/office/drawing/2014/main" id="{189FF0F0-9BB1-918C-A12C-FE597A5E39C2}"/>
              </a:ext>
            </a:extLst>
          </p:cNvPr>
          <p:cNvSpPr/>
          <p:nvPr/>
        </p:nvSpPr>
        <p:spPr>
          <a:xfrm>
            <a:off x="3870960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BF440A2-DB6F-BBFA-C08E-5CE1A4401AB5}"/>
              </a:ext>
            </a:extLst>
          </p:cNvPr>
          <p:cNvSpPr/>
          <p:nvPr/>
        </p:nvSpPr>
        <p:spPr>
          <a:xfrm>
            <a:off x="3859530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F1DEC6D-5717-5C4C-E27B-2C41A18E92E7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693670" y="3176153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20C89EC8-717A-5E6A-ED56-2A12AAD73DD0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 flipV="1">
            <a:off x="2693670" y="4363023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圖片 24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65FDF6D7-198B-B44A-0B13-23A50A72CDC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0" y="4439626"/>
            <a:ext cx="518160" cy="243840"/>
          </a:xfrm>
          <a:prstGeom prst="rect">
            <a:avLst/>
          </a:prstGeom>
        </p:spPr>
      </p:pic>
      <p:pic>
        <p:nvPicPr>
          <p:cNvPr id="27" name="圖片 26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79EC8118-9CF2-7414-262F-0E9E2A8A2C0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920" y="3484634"/>
            <a:ext cx="518160" cy="243840"/>
          </a:xfrm>
          <a:prstGeom prst="rect">
            <a:avLst/>
          </a:prstGeom>
        </p:spPr>
      </p:pic>
      <p:sp>
        <p:nvSpPr>
          <p:cNvPr id="28" name="橢圓 27">
            <a:extLst>
              <a:ext uri="{FF2B5EF4-FFF2-40B4-BE49-F238E27FC236}">
                <a16:creationId xmlns:a16="http://schemas.microsoft.com/office/drawing/2014/main" id="{554E3A7F-A265-31D0-A079-6288BE6FE376}"/>
              </a:ext>
            </a:extLst>
          </p:cNvPr>
          <p:cNvSpPr/>
          <p:nvPr/>
        </p:nvSpPr>
        <p:spPr>
          <a:xfrm>
            <a:off x="4946904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33AD3659-46FF-F8B0-455C-44FF123E0E17}"/>
              </a:ext>
            </a:extLst>
          </p:cNvPr>
          <p:cNvCxnSpPr>
            <a:cxnSpLocks/>
            <a:stCxn id="20" idx="6"/>
            <a:endCxn id="28" idx="2"/>
          </p:cNvCxnSpPr>
          <p:nvPr/>
        </p:nvCxnSpPr>
        <p:spPr>
          <a:xfrm>
            <a:off x="4442460" y="3177540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ABD5C9E-2DA4-FC4D-4B57-65655EC2F9F7}"/>
              </a:ext>
            </a:extLst>
          </p:cNvPr>
          <p:cNvCxnSpPr>
            <a:cxnSpLocks/>
            <a:stCxn id="21" idx="6"/>
            <a:endCxn id="28" idx="2"/>
          </p:cNvCxnSpPr>
          <p:nvPr/>
        </p:nvCxnSpPr>
        <p:spPr>
          <a:xfrm flipV="1">
            <a:off x="4431030" y="3749040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AB1886CB-E15E-5716-A11A-F11B0AB5D6E3}"/>
              </a:ext>
            </a:extLst>
          </p:cNvPr>
          <p:cNvSpPr txBox="1"/>
          <p:nvPr/>
        </p:nvSpPr>
        <p:spPr>
          <a:xfrm>
            <a:off x="4669155" y="5465369"/>
            <a:ext cx="1120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</a:t>
            </a:r>
            <a:r>
              <a:rPr kumimoji="1" lang="en-US" altLang="zh-TW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層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2" name="圖片 4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D72D443E-3997-6E15-9F01-4FAF16A7D93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002" y="3061676"/>
            <a:ext cx="518160" cy="365760"/>
          </a:xfrm>
          <a:prstGeom prst="rect">
            <a:avLst/>
          </a:prstGeom>
        </p:spPr>
      </p:pic>
      <p:pic>
        <p:nvPicPr>
          <p:cNvPr id="45" name="圖片 44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FF14850E-CF24-714D-3878-DB3A7F3A27D7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240" y="4197974"/>
            <a:ext cx="518160" cy="365760"/>
          </a:xfrm>
          <a:prstGeom prst="rect">
            <a:avLst/>
          </a:prstGeo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396C6B92-288D-2D63-88B0-30043E3D8931}"/>
              </a:ext>
            </a:extLst>
          </p:cNvPr>
          <p:cNvSpPr/>
          <p:nvPr/>
        </p:nvSpPr>
        <p:spPr>
          <a:xfrm>
            <a:off x="3870960" y="2498908"/>
            <a:ext cx="571500" cy="22588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1F6A052F-F926-71C9-6E75-64012D28D6F6}"/>
              </a:ext>
            </a:extLst>
          </p:cNvPr>
          <p:cNvSpPr txBox="1"/>
          <p:nvPr/>
        </p:nvSpPr>
        <p:spPr>
          <a:xfrm>
            <a:off x="3835146" y="2001673"/>
            <a:ext cx="305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0B17345-5A52-328B-9C47-6D44550B509F}"/>
              </a:ext>
            </a:extLst>
          </p:cNvPr>
          <p:cNvCxnSpPr/>
          <p:nvPr/>
        </p:nvCxnSpPr>
        <p:spPr>
          <a:xfrm>
            <a:off x="3922450" y="327053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F50BB479-84B8-A0CD-8962-ED489B49C055}"/>
              </a:ext>
            </a:extLst>
          </p:cNvPr>
          <p:cNvCxnSpPr>
            <a:cxnSpLocks/>
          </p:cNvCxnSpPr>
          <p:nvPr/>
        </p:nvCxnSpPr>
        <p:spPr>
          <a:xfrm flipV="1">
            <a:off x="4182618" y="304193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E693AF79-F081-21EA-674A-A518C255B003}"/>
              </a:ext>
            </a:extLst>
          </p:cNvPr>
          <p:cNvCxnSpPr/>
          <p:nvPr/>
        </p:nvCxnSpPr>
        <p:spPr>
          <a:xfrm>
            <a:off x="3915592" y="4466198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670F7707-F1D9-617E-3463-D9DE1B52FC44}"/>
              </a:ext>
            </a:extLst>
          </p:cNvPr>
          <p:cNvCxnSpPr>
            <a:cxnSpLocks/>
          </p:cNvCxnSpPr>
          <p:nvPr/>
        </p:nvCxnSpPr>
        <p:spPr>
          <a:xfrm flipV="1">
            <a:off x="4175760" y="4237598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99AEDCCF-9020-3A75-42A6-76BDB6BAD05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967" y="3787966"/>
            <a:ext cx="274320" cy="274320"/>
          </a:xfrm>
          <a:prstGeom prst="rect">
            <a:avLst/>
          </a:prstGeom>
        </p:spPr>
      </p:pic>
      <p:pic>
        <p:nvPicPr>
          <p:cNvPr id="8" name="圖片 7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F7DA6E5C-1604-2C7E-D50B-FE283484056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520" y="2584252"/>
            <a:ext cx="274320" cy="274320"/>
          </a:xfrm>
          <a:prstGeom prst="rect">
            <a:avLst/>
          </a:prstGeom>
        </p:spPr>
      </p:pic>
      <p:sp>
        <p:nvSpPr>
          <p:cNvPr id="3" name="橢圓 2">
            <a:extLst>
              <a:ext uri="{FF2B5EF4-FFF2-40B4-BE49-F238E27FC236}">
                <a16:creationId xmlns:a16="http://schemas.microsoft.com/office/drawing/2014/main" id="{154F0C38-F651-2E0F-9A79-C6A69D890388}"/>
              </a:ext>
            </a:extLst>
          </p:cNvPr>
          <p:cNvSpPr/>
          <p:nvPr/>
        </p:nvSpPr>
        <p:spPr>
          <a:xfrm>
            <a:off x="7827907" y="3003898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7AD0E08-26EC-A521-A31F-0C9DBE9D41D1}"/>
              </a:ext>
            </a:extLst>
          </p:cNvPr>
          <p:cNvSpPr/>
          <p:nvPr/>
        </p:nvSpPr>
        <p:spPr>
          <a:xfrm>
            <a:off x="7816477" y="418938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DE6E39C6-760F-E789-1591-CDFDF2BF39A0}"/>
              </a:ext>
            </a:extLst>
          </p:cNvPr>
          <p:cNvSpPr/>
          <p:nvPr/>
        </p:nvSpPr>
        <p:spPr>
          <a:xfrm>
            <a:off x="9580507" y="359537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3C43280-ADEA-3988-FC9C-18D0BF5E6696}"/>
              </a:ext>
            </a:extLst>
          </p:cNvPr>
          <p:cNvCxnSpPr>
            <a:stCxn id="3" idx="6"/>
            <a:endCxn id="16" idx="2"/>
          </p:cNvCxnSpPr>
          <p:nvPr/>
        </p:nvCxnSpPr>
        <p:spPr>
          <a:xfrm>
            <a:off x="8399407" y="3289648"/>
            <a:ext cx="1181100" cy="5914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B5E8ECA4-81B2-FDCD-D516-5164E2C7CC91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 flipV="1">
            <a:off x="8387977" y="3881124"/>
            <a:ext cx="1192530" cy="59400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圖片 25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8379938A-6AEC-D5FF-2BC5-5363A6C40C9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997" y="3198208"/>
            <a:ext cx="274320" cy="18288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B49FA678-A262-A168-A401-37E3E11F5D9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67" y="4388593"/>
            <a:ext cx="274320" cy="18288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775250B3-150C-C7DF-E238-A3911622EE44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97" y="3259168"/>
            <a:ext cx="518160" cy="243840"/>
          </a:xfrm>
          <a:prstGeom prst="rect">
            <a:avLst/>
          </a:prstGeom>
        </p:spPr>
      </p:pic>
      <p:pic>
        <p:nvPicPr>
          <p:cNvPr id="32" name="圖片 3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7F0982BE-C683-041B-6BC6-1B3FD3DF82CA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597" y="4368451"/>
            <a:ext cx="518160" cy="243840"/>
          </a:xfrm>
          <a:prstGeom prst="rect">
            <a:avLst/>
          </a:prstGeom>
        </p:spPr>
      </p:pic>
      <p:sp>
        <p:nvSpPr>
          <p:cNvPr id="34" name="文字方塊 33">
            <a:extLst>
              <a:ext uri="{FF2B5EF4-FFF2-40B4-BE49-F238E27FC236}">
                <a16:creationId xmlns:a16="http://schemas.microsoft.com/office/drawing/2014/main" id="{4ADE593D-D389-7606-AB10-79177D0E7F77}"/>
              </a:ext>
            </a:extLst>
          </p:cNvPr>
          <p:cNvSpPr txBox="1"/>
          <p:nvPr/>
        </p:nvSpPr>
        <p:spPr>
          <a:xfrm>
            <a:off x="7168590" y="5465742"/>
            <a:ext cx="3216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Perceptron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通常沒有隱藏層</a:t>
            </a:r>
            <a:endParaRPr kumimoji="1" lang="en-US" altLang="zh-TW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977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6" grpId="0" animBg="1"/>
      <p:bldP spid="47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B9303B-17A5-F128-3880-6F5F3C7AD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ReLU</a:t>
            </a:r>
            <a:r>
              <a:rPr kumimoji="1" lang="en" altLang="zh-TW" dirty="0"/>
              <a:t> (Rectified Linear Unit)</a:t>
            </a:r>
            <a:r>
              <a:rPr kumimoji="1" lang="en" altLang="zh-TW" baseline="30000" dirty="0"/>
              <a:t>[1][2]</a:t>
            </a:r>
            <a:endParaRPr kumimoji="1" lang="zh-TW" altLang="en-US" baseline="30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8EF5DC-AC08-F000-3DF0-61CA6117F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D093320-BEC5-D6E2-28EC-9A530C34C203}"/>
              </a:ext>
            </a:extLst>
          </p:cNvPr>
          <p:cNvSpPr txBox="1"/>
          <p:nvPr/>
        </p:nvSpPr>
        <p:spPr>
          <a:xfrm>
            <a:off x="653143" y="1868198"/>
            <a:ext cx="5459185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FF0000"/>
                </a:solidFill>
              </a:rPr>
              <a:t>Non-linear</a:t>
            </a:r>
            <a:r>
              <a:rPr kumimoji="1" lang="en-US" altLang="zh-TW" sz="2800" dirty="0"/>
              <a:t> transformation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Negative values will be transformed to zeros.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Positive values remain their original ones.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D4E9E7D-F17C-9B88-81EC-B9C6997500AA}"/>
              </a:ext>
            </a:extLst>
          </p:cNvPr>
          <p:cNvSpPr txBox="1"/>
          <p:nvPr/>
        </p:nvSpPr>
        <p:spPr>
          <a:xfrm>
            <a:off x="852678" y="6184727"/>
            <a:ext cx="74957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200" dirty="0"/>
              <a:t>[1] Jarrett, Kevin, et al. "What is the best multi-stage architecture for object recognition?." ICCV 2009.</a:t>
            </a:r>
          </a:p>
          <a:p>
            <a:r>
              <a:rPr kumimoji="1" lang="en-US" altLang="zh-TW" sz="1200" dirty="0"/>
              <a:t>[2] Nair, Vinod, and Geoffrey E. Hinton. "Rectified linear units improve restricted </a:t>
            </a:r>
            <a:r>
              <a:rPr kumimoji="1" lang="en-US" altLang="zh-TW" sz="1200" dirty="0" err="1"/>
              <a:t>boltzmann</a:t>
            </a:r>
            <a:r>
              <a:rPr kumimoji="1" lang="en-US" altLang="zh-TW" sz="1200" dirty="0"/>
              <a:t> machines." ICML 2010.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9A69200-61DE-1CEB-561F-40B1A5B16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47" y="1975920"/>
            <a:ext cx="4819268" cy="3691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D505FCF2-D039-D697-2C56-B831D46825A2}"/>
              </a:ext>
            </a:extLst>
          </p:cNvPr>
          <p:cNvSpPr txBox="1"/>
          <p:nvPr/>
        </p:nvSpPr>
        <p:spPr>
          <a:xfrm>
            <a:off x="6112328" y="5718251"/>
            <a:ext cx="4315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paperswithcode.com</a:t>
            </a:r>
            <a:r>
              <a:rPr kumimoji="1" lang="en-US" altLang="zh-TW" sz="1400" dirty="0"/>
              <a:t>/method/</a:t>
            </a:r>
            <a:r>
              <a:rPr kumimoji="1" lang="en-US" altLang="zh-TW" sz="1400" dirty="0" err="1"/>
              <a:t>relu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350253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BC3073D-45DB-ACF6-7201-58B477B80494}"/>
              </a:ext>
            </a:extLst>
          </p:cNvPr>
          <p:cNvSpPr/>
          <p:nvPr/>
        </p:nvSpPr>
        <p:spPr>
          <a:xfrm>
            <a:off x="1292812" y="185744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C97F983-7917-5D6A-0033-673512359BFC}"/>
              </a:ext>
            </a:extLst>
          </p:cNvPr>
          <p:cNvSpPr/>
          <p:nvPr/>
        </p:nvSpPr>
        <p:spPr>
          <a:xfrm>
            <a:off x="1292812" y="304976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F1693BE-BA6B-9105-9991-F7E06AC92F24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1864312" y="2143196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232C6F6-97B5-4174-8220-B604F8826FF3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864312" y="214458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A008BA11-9AC6-44AF-584A-3128C4186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2071101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920252BB-BFCE-F216-E599-F7E4719F21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3251757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33DD2705-6473-EB08-20E0-A8A49BAB8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2" y="1875622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263465BA-11D0-E6DA-80BE-4AF26F767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52" y="2824233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1581EDE5-95B5-DE6E-3BF2-C46F3963E113}"/>
              </a:ext>
            </a:extLst>
          </p:cNvPr>
          <p:cNvSpPr/>
          <p:nvPr/>
        </p:nvSpPr>
        <p:spPr>
          <a:xfrm>
            <a:off x="3041602" y="18588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D5D6EC2-43EF-F1FF-47A4-33B9861E0CCC}"/>
              </a:ext>
            </a:extLst>
          </p:cNvPr>
          <p:cNvSpPr/>
          <p:nvPr/>
        </p:nvSpPr>
        <p:spPr>
          <a:xfrm>
            <a:off x="3030172" y="30443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DBE995F-AE9E-6DD8-581C-8CF5BEF22958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1864312" y="214319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E86079E-667D-58F9-BF46-3C954CE01FE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864312" y="3330066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8692E30B-0705-0FD4-2F21-DDE445F9E1C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02" y="3406669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A202413F-7B46-88EE-D48F-AB85041D7F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2" y="2451677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BBA106D1-6505-52C2-B105-2032D3F7E81F}"/>
              </a:ext>
            </a:extLst>
          </p:cNvPr>
          <p:cNvSpPr/>
          <p:nvPr/>
        </p:nvSpPr>
        <p:spPr>
          <a:xfrm>
            <a:off x="4117546" y="24303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614A662-43E0-6611-9032-385392E579A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613102" y="214458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92EE70C-AC6B-7388-6C42-72D4CCD7B4E2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601672" y="2716083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63E75E3E-FCE8-4999-080A-1FAE9CB3484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44" y="2028719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06E49452-2471-3822-2387-E783A54931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82" y="3165017"/>
            <a:ext cx="518160" cy="36576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799688" y="1670713"/>
            <a:ext cx="2054572" cy="209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5" name="圖片 24" descr="\documentclass{article}&#10;\usepackage{amsmath}&#10;\pagestyle{empty}&#10;\begin{document}&#10;&#10;$$&#10;\begin{bmatrix} &#10;x_1 &amp; x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B02DFEE3-4446-4F3D-F951-987C0CA3B6F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94" y="1921342"/>
            <a:ext cx="1155700" cy="396240"/>
          </a:xfrm>
          <a:prstGeom prst="rect">
            <a:avLst/>
          </a:prstGeom>
        </p:spPr>
      </p:pic>
      <p:pic>
        <p:nvPicPr>
          <p:cNvPr id="74" name="圖片 73" descr="\documentclass{article}&#10;\usepackage{amsmath}&#10;\pagestyle{empty}&#10;\begin{document}&#10;&#10;$$&#10;\begin{bmatrix} &#10;0 &amp; 0 \\&#10;0 &amp; 1 \\&#10;1 &amp; 0 \\&#10;1 &amp; 1&#10;\end{bmatrix}&#10;\times&#10;\begin{bmatrix} &#10;1 &amp; 1 \\&#10;1 &amp; 1&#10;\end{bmatrix}&#10;=&#10;\begin{bmatrix} &#10;0 &amp; 0 \\&#10;1 &amp; 1 \\&#10;1 &amp; 1 \\&#10;2 &amp; 2&#10;\end{bmatrix}&#10;$$&#10;\end{document}" title="IguanaTex Bitmap Display">
            <a:extLst>
              <a:ext uri="{FF2B5EF4-FFF2-40B4-BE49-F238E27FC236}">
                <a16:creationId xmlns:a16="http://schemas.microsoft.com/office/drawing/2014/main" id="{567793FF-6232-62B5-D209-7227F567035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86" y="2790784"/>
            <a:ext cx="3793200" cy="1569600"/>
          </a:xfrm>
          <a:prstGeom prst="rect">
            <a:avLst/>
          </a:prstGeom>
        </p:spPr>
      </p:pic>
      <p:pic>
        <p:nvPicPr>
          <p:cNvPr id="71" name="圖片 70" descr="\documentclass{article}&#10;\usepackage{amsmath}&#10;\pagestyle{empty}&#10;\begin{document}&#10;&#10;$$+&#10;\begin{bmatrix} &#10;b_1 &amp; b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20D69BAA-C469-0539-C70A-878E4B23D6D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186" y="1935920"/>
            <a:ext cx="1406100" cy="392400"/>
          </a:xfrm>
          <a:prstGeom prst="rect">
            <a:avLst/>
          </a:prstGeom>
        </p:spPr>
      </p:pic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C1DA7D7-41C2-736C-BF20-453DA4D766C8}"/>
              </a:ext>
            </a:extLst>
          </p:cNvPr>
          <p:cNvCxnSpPr/>
          <p:nvPr/>
        </p:nvCxnSpPr>
        <p:spPr>
          <a:xfrm>
            <a:off x="3095378" y="2245722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2C60539-1179-C1EE-20A9-8CC31BA8AD3E}"/>
              </a:ext>
            </a:extLst>
          </p:cNvPr>
          <p:cNvCxnSpPr>
            <a:cxnSpLocks/>
          </p:cNvCxnSpPr>
          <p:nvPr/>
        </p:nvCxnSpPr>
        <p:spPr>
          <a:xfrm flipV="1">
            <a:off x="3355546" y="2017122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241DA5A-CB38-1878-F6F7-340CFEBC8CF0}"/>
              </a:ext>
            </a:extLst>
          </p:cNvPr>
          <p:cNvCxnSpPr/>
          <p:nvPr/>
        </p:nvCxnSpPr>
        <p:spPr>
          <a:xfrm>
            <a:off x="3091187" y="3441160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301C88A-524D-4FFC-7629-17CFB0E81AA6}"/>
              </a:ext>
            </a:extLst>
          </p:cNvPr>
          <p:cNvCxnSpPr>
            <a:cxnSpLocks/>
          </p:cNvCxnSpPr>
          <p:nvPr/>
        </p:nvCxnSpPr>
        <p:spPr>
          <a:xfrm flipV="1">
            <a:off x="3351355" y="3212560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表格 6">
            <a:extLst>
              <a:ext uri="{FF2B5EF4-FFF2-40B4-BE49-F238E27FC236}">
                <a16:creationId xmlns:a16="http://schemas.microsoft.com/office/drawing/2014/main" id="{EFFEA2CD-BD4A-3F4E-CC1C-33B10197B9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451297"/>
              </p:ext>
            </p:extLst>
          </p:nvPr>
        </p:nvGraphicFramePr>
        <p:xfrm>
          <a:off x="1249560" y="4332952"/>
          <a:ext cx="3439486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9743">
                  <a:extLst>
                    <a:ext uri="{9D8B030D-6E8A-4147-A177-3AD203B41FA5}">
                      <a16:colId xmlns:a16="http://schemas.microsoft.com/office/drawing/2014/main" val="2668770363"/>
                    </a:ext>
                  </a:extLst>
                </a:gridCol>
                <a:gridCol w="1719743">
                  <a:extLst>
                    <a:ext uri="{9D8B030D-6E8A-4147-A177-3AD203B41FA5}">
                      <a16:colId xmlns:a16="http://schemas.microsoft.com/office/drawing/2014/main" val="28697604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x2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614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352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48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0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228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5083007"/>
                  </a:ext>
                </a:extLst>
              </a:tr>
            </a:tbl>
          </a:graphicData>
        </a:graphic>
      </p:graphicFrame>
      <p:pic>
        <p:nvPicPr>
          <p:cNvPr id="61" name="圖片 60" descr="\documentclass{article}&#10;\usepackage{amsmath}&#10;\pagestyle{empty}&#10;\begin{document}&#10;&#10;$$&#10;\times&#10;\begin{bmatrix} &#10;w_{1,1} &amp; w_{1,2} \\&#10;w_{2,1} &amp; w_{2,2}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6ECA77A1-1085-9673-0F91-1AC6CDAE10E1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398" y="1727062"/>
            <a:ext cx="2027400" cy="784800"/>
          </a:xfrm>
          <a:prstGeom prst="rect">
            <a:avLst/>
          </a:prstGeom>
        </p:spPr>
      </p:pic>
      <p:sp>
        <p:nvSpPr>
          <p:cNvPr id="72" name="文字方塊 71">
            <a:extLst>
              <a:ext uri="{FF2B5EF4-FFF2-40B4-BE49-F238E27FC236}">
                <a16:creationId xmlns:a16="http://schemas.microsoft.com/office/drawing/2014/main" id="{958C2D49-B3B9-9888-C5BC-2E55713EF8DD}"/>
              </a:ext>
            </a:extLst>
          </p:cNvPr>
          <p:cNvSpPr txBox="1"/>
          <p:nvPr/>
        </p:nvSpPr>
        <p:spPr>
          <a:xfrm>
            <a:off x="4919472" y="1517518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pic>
        <p:nvPicPr>
          <p:cNvPr id="88" name="圖片 87" descr="\documentclass{article}&#10;\usepackage{amsmath}&#10;\pagestyle{empty}&#10;\begin{document}&#10;&#10;$$&#10;\begin{bmatrix} &#10;0 &amp; 0 \\&#10;1 &amp; 1 \\&#10;1 &amp; 1 \\&#10;2 &amp; 2&#10;\end{bmatrix}&#10;+&#10;\begin{bmatrix} &#10;0 &amp; -1 \\&#10;0 &amp; -1 \\&#10;0 &amp; -1 \\&#10;0 &amp; -1 \\&#10;\end{bmatrix}&#10;=&#10;\begin{bmatrix} &#10;0 &amp; -1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8EDF3587-3C35-8B42-97CC-E6A2792EC4AD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86" y="4583114"/>
            <a:ext cx="4381800" cy="1569600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6853362" y="6119826"/>
            <a:ext cx="2145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Element-wise summation with bias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CE6DEA6A-6A79-207E-4D1E-E8DA6597D89D}"/>
              </a:ext>
            </a:extLst>
          </p:cNvPr>
          <p:cNvSpPr txBox="1"/>
          <p:nvPr/>
        </p:nvSpPr>
        <p:spPr>
          <a:xfrm>
            <a:off x="7674503" y="1504332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244E13A3-39CD-8236-E1B6-BF9246C3B505}"/>
              </a:ext>
            </a:extLst>
          </p:cNvPr>
          <p:cNvSpPr txBox="1"/>
          <p:nvPr/>
        </p:nvSpPr>
        <p:spPr>
          <a:xfrm>
            <a:off x="8675518" y="1524445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A40916D7-1098-38B6-7291-EC4D4961A3F0}"/>
              </a:ext>
            </a:extLst>
          </p:cNvPr>
          <p:cNvSpPr txBox="1"/>
          <p:nvPr/>
        </p:nvSpPr>
        <p:spPr>
          <a:xfrm>
            <a:off x="7674503" y="2391819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46207C5-2E34-FD92-5177-664BAE5C9364}"/>
              </a:ext>
            </a:extLst>
          </p:cNvPr>
          <p:cNvSpPr txBox="1"/>
          <p:nvPr/>
        </p:nvSpPr>
        <p:spPr>
          <a:xfrm>
            <a:off x="8676819" y="2400037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FFE5CAA0-4D31-C5E0-B4D9-3F08E52087F8}"/>
              </a:ext>
            </a:extLst>
          </p:cNvPr>
          <p:cNvSpPr txBox="1"/>
          <p:nvPr/>
        </p:nvSpPr>
        <p:spPr>
          <a:xfrm>
            <a:off x="9751462" y="1672780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319E4B8D-E700-D5A5-0905-FEBEBD943539}"/>
              </a:ext>
            </a:extLst>
          </p:cNvPr>
          <p:cNvSpPr txBox="1"/>
          <p:nvPr/>
        </p:nvSpPr>
        <p:spPr>
          <a:xfrm>
            <a:off x="10376684" y="1664829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E4447AA6-340D-3547-B839-E633185C91D6}"/>
              </a:ext>
            </a:extLst>
          </p:cNvPr>
          <p:cNvCxnSpPr>
            <a:cxnSpLocks/>
          </p:cNvCxnSpPr>
          <p:nvPr/>
        </p:nvCxnSpPr>
        <p:spPr>
          <a:xfrm flipH="1">
            <a:off x="6322618" y="3950208"/>
            <a:ext cx="2352900" cy="70408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08495791-D156-EBC4-EA9B-733E4245010B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09" y="2743539"/>
            <a:ext cx="274320" cy="274320"/>
          </a:xfrm>
          <a:prstGeom prst="rect">
            <a:avLst/>
          </a:prstGeom>
        </p:spPr>
      </p:pic>
      <p:pic>
        <p:nvPicPr>
          <p:cNvPr id="26" name="圖片 2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3AE8CE3-B16C-1562-BBFF-D7D89050DCF5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62" y="153982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5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2" grpId="0"/>
      <p:bldP spid="78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BC3073D-45DB-ACF6-7201-58B477B80494}"/>
              </a:ext>
            </a:extLst>
          </p:cNvPr>
          <p:cNvSpPr/>
          <p:nvPr/>
        </p:nvSpPr>
        <p:spPr>
          <a:xfrm>
            <a:off x="1292812" y="185744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C97F983-7917-5D6A-0033-673512359BFC}"/>
              </a:ext>
            </a:extLst>
          </p:cNvPr>
          <p:cNvSpPr/>
          <p:nvPr/>
        </p:nvSpPr>
        <p:spPr>
          <a:xfrm>
            <a:off x="1292812" y="304976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F1693BE-BA6B-9105-9991-F7E06AC92F24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1864312" y="2143196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232C6F6-97B5-4174-8220-B604F8826FF3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864312" y="214458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A008BA11-9AC6-44AF-584A-3128C4186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2071101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920252BB-BFCE-F216-E599-F7E4719F21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3251757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33DD2705-6473-EB08-20E0-A8A49BAB8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2" y="1875622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263465BA-11D0-E6DA-80BE-4AF26F767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52" y="2824233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1581EDE5-95B5-DE6E-3BF2-C46F3963E113}"/>
              </a:ext>
            </a:extLst>
          </p:cNvPr>
          <p:cNvSpPr/>
          <p:nvPr/>
        </p:nvSpPr>
        <p:spPr>
          <a:xfrm>
            <a:off x="3041602" y="18588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D5D6EC2-43EF-F1FF-47A4-33B9861E0CCC}"/>
              </a:ext>
            </a:extLst>
          </p:cNvPr>
          <p:cNvSpPr/>
          <p:nvPr/>
        </p:nvSpPr>
        <p:spPr>
          <a:xfrm>
            <a:off x="3030172" y="30443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DBE995F-AE9E-6DD8-581C-8CF5BEF22958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1864312" y="214319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E86079E-667D-58F9-BF46-3C954CE01FE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864312" y="3330066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8692E30B-0705-0FD4-2F21-DDE445F9E1C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02" y="3406669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A202413F-7B46-88EE-D48F-AB85041D7F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2" y="2451677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BBA106D1-6505-52C2-B105-2032D3F7E81F}"/>
              </a:ext>
            </a:extLst>
          </p:cNvPr>
          <p:cNvSpPr/>
          <p:nvPr/>
        </p:nvSpPr>
        <p:spPr>
          <a:xfrm>
            <a:off x="4117546" y="24303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614A662-43E0-6611-9032-385392E579A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613102" y="214458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92EE70C-AC6B-7388-6C42-72D4CCD7B4E2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601672" y="2716083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63E75E3E-FCE8-4999-080A-1FAE9CB3484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44" y="2028719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06E49452-2471-3822-2387-E783A54931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82" y="3165017"/>
            <a:ext cx="518160" cy="36576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2969212" y="1482755"/>
            <a:ext cx="698501" cy="23063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C1DA7D7-41C2-736C-BF20-453DA4D766C8}"/>
              </a:ext>
            </a:extLst>
          </p:cNvPr>
          <p:cNvCxnSpPr/>
          <p:nvPr/>
        </p:nvCxnSpPr>
        <p:spPr>
          <a:xfrm>
            <a:off x="3095378" y="2245722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2C60539-1179-C1EE-20A9-8CC31BA8AD3E}"/>
              </a:ext>
            </a:extLst>
          </p:cNvPr>
          <p:cNvCxnSpPr>
            <a:cxnSpLocks/>
          </p:cNvCxnSpPr>
          <p:nvPr/>
        </p:nvCxnSpPr>
        <p:spPr>
          <a:xfrm flipV="1">
            <a:off x="3355546" y="2017122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241DA5A-CB38-1878-F6F7-340CFEBC8CF0}"/>
              </a:ext>
            </a:extLst>
          </p:cNvPr>
          <p:cNvCxnSpPr/>
          <p:nvPr/>
        </p:nvCxnSpPr>
        <p:spPr>
          <a:xfrm>
            <a:off x="3091187" y="3441160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301C88A-524D-4FFC-7629-17CFB0E81AA6}"/>
              </a:ext>
            </a:extLst>
          </p:cNvPr>
          <p:cNvCxnSpPr>
            <a:cxnSpLocks/>
          </p:cNvCxnSpPr>
          <p:nvPr/>
        </p:nvCxnSpPr>
        <p:spPr>
          <a:xfrm flipV="1">
            <a:off x="3351355" y="3212560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 descr="\documentclass{article}&#10;\usepackage{amsmath}&#10;\pagestyle{empty}&#10;\begin{document}&#10;&#10;$$&#10;\begin{bmatrix} &#10;0 &amp; -1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A6291184-D1ED-C4E0-8BAA-68B6395CF5D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078" y="2269262"/>
            <a:ext cx="1144500" cy="1569600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C99FAB0C-8A15-3F38-5A8E-850414B91707}"/>
              </a:ext>
            </a:extLst>
          </p:cNvPr>
          <p:cNvSpPr txBox="1"/>
          <p:nvPr/>
        </p:nvSpPr>
        <p:spPr>
          <a:xfrm>
            <a:off x="7175884" y="2638400"/>
            <a:ext cx="9312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>
                <a:solidFill>
                  <a:srgbClr val="FF0000"/>
                </a:solidFill>
              </a:rPr>
              <a:t>ReLU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8D8F0A-341C-FB7D-79E8-6CF99D0A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762" y="4332222"/>
            <a:ext cx="2593199" cy="1986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字方塊 25">
            <a:extLst>
              <a:ext uri="{FF2B5EF4-FFF2-40B4-BE49-F238E27FC236}">
                <a16:creationId xmlns:a16="http://schemas.microsoft.com/office/drawing/2014/main" id="{AF6EB47C-17B0-3498-D474-4A7148560CFC}"/>
              </a:ext>
            </a:extLst>
          </p:cNvPr>
          <p:cNvSpPr txBox="1"/>
          <p:nvPr/>
        </p:nvSpPr>
        <p:spPr>
          <a:xfrm>
            <a:off x="1292812" y="6318502"/>
            <a:ext cx="2832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paperswithcode.com</a:t>
            </a:r>
            <a:r>
              <a:rPr kumimoji="1" lang="en-US" altLang="zh-TW" sz="1200" dirty="0"/>
              <a:t>/method/</a:t>
            </a:r>
            <a:r>
              <a:rPr kumimoji="1" lang="en-US" altLang="zh-TW" sz="1200" dirty="0" err="1"/>
              <a:t>relu</a:t>
            </a:r>
            <a:endParaRPr kumimoji="1" lang="zh-TW" altLang="en-US" sz="12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76EF5C4-94A8-22C8-926D-5CAE9E575046}"/>
              </a:ext>
            </a:extLst>
          </p:cNvPr>
          <p:cNvSpPr txBox="1"/>
          <p:nvPr/>
        </p:nvSpPr>
        <p:spPr>
          <a:xfrm>
            <a:off x="1177642" y="3838862"/>
            <a:ext cx="3057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 err="1">
                <a:solidFill>
                  <a:srgbClr val="FF0000"/>
                </a:solidFill>
              </a:rPr>
              <a:t>ReLU</a:t>
            </a:r>
            <a:r>
              <a:rPr kumimoji="1" lang="en-US" altLang="zh-TW" sz="2000" dirty="0">
                <a:solidFill>
                  <a:srgbClr val="FF0000"/>
                </a:solidFill>
              </a:rPr>
              <a:t> (Rectified Linear Unit)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26A1E326-E8DF-7B93-1064-C0FBE14DFD5F}"/>
              </a:ext>
            </a:extLst>
          </p:cNvPr>
          <p:cNvCxnSpPr/>
          <p:nvPr/>
        </p:nvCxnSpPr>
        <p:spPr>
          <a:xfrm>
            <a:off x="6812280" y="3072633"/>
            <a:ext cx="1744663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\documentclass{article}&#10;\usepackage{amsmath}&#10;\pagestyle{empty}&#10;\begin{document}&#10;&#10;$$&#10;\begin{bmatrix} &#10;0 &amp; 0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6BDBCFD6-B289-22AE-14D1-F9F326A390CE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645" y="2269262"/>
            <a:ext cx="882900" cy="15696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DF1AC18C-2A14-A209-9250-E41BFC892B1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09" y="2743539"/>
            <a:ext cx="274320" cy="27432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A872B0E5-24A9-EB59-50EA-AE270D709FD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62" y="153982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3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78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03FB5211-72CD-C946-1F0C-FB2506E07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8" y="6161560"/>
            <a:ext cx="508000" cy="25400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8DBFDFFE-91D8-87BA-69C1-AAC38289A7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5" y="3429176"/>
            <a:ext cx="508000" cy="25400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4B9371D-D2FF-798D-BAD0-1BD107DCE4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02" y="6161560"/>
            <a:ext cx="508000" cy="25400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11AC22C8-C85C-0F67-6938-0E1F26A58D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9" y="3083130"/>
            <a:ext cx="508000" cy="254000"/>
          </a:xfrm>
          <a:prstGeom prst="rect">
            <a:avLst/>
          </a:prstGeom>
        </p:spPr>
      </p:pic>
      <p:pic>
        <p:nvPicPr>
          <p:cNvPr id="37" name="圖片 36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A0B6A32-2B03-EDFE-43D6-D3EE1B4090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6" y="5793282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8F11EB4-534A-FC72-D791-4564917AC0C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42" y="2634916"/>
            <a:ext cx="274320" cy="182880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84C85170-DE82-654F-5B0C-76D424B224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80" y="6161560"/>
            <a:ext cx="508000" cy="2540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5957224-8E3B-789B-212F-0062206A1A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64" y="6161560"/>
            <a:ext cx="508000" cy="254000"/>
          </a:xfrm>
          <a:prstGeom prst="rect">
            <a:avLst/>
          </a:prstGeom>
        </p:spPr>
      </p:pic>
      <p:pic>
        <p:nvPicPr>
          <p:cNvPr id="59" name="圖片 58" descr="\documentclass{article}&#10;\usepackage{amsmath}&#10;\pagestyle{empty}&#10;\begin{document}&#10;&#10;$(2,1)$&#10;&#10;&#10;\end{document}" title="IguanaTex Bitmap Display">
            <a:extLst>
              <a:ext uri="{FF2B5EF4-FFF2-40B4-BE49-F238E27FC236}">
                <a16:creationId xmlns:a16="http://schemas.microsoft.com/office/drawing/2014/main" id="{3CF764DE-C23A-B64B-A094-9562EED6794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73" y="3801636"/>
            <a:ext cx="508000" cy="254000"/>
          </a:xfrm>
          <a:prstGeom prst="rect">
            <a:avLst/>
          </a:prstGeom>
        </p:spPr>
      </p:pic>
      <p:pic>
        <p:nvPicPr>
          <p:cNvPr id="56" name="圖片 5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726851B-F8A5-7C54-0548-C685494375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34" y="5793282"/>
            <a:ext cx="274320" cy="274320"/>
          </a:xfrm>
          <a:prstGeom prst="rect">
            <a:avLst/>
          </a:prstGeom>
        </p:spPr>
      </p:pic>
      <p:pic>
        <p:nvPicPr>
          <p:cNvPr id="54" name="圖片 53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565DCB89-9927-6089-2028-8A0C7A485CC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61" y="2610532"/>
            <a:ext cx="274320" cy="274320"/>
          </a:xfrm>
          <a:prstGeom prst="rect">
            <a:avLst/>
          </a:prstGeom>
        </p:spPr>
      </p:pic>
      <p:pic>
        <p:nvPicPr>
          <p:cNvPr id="51" name="圖片 50" descr="\documentclass{article}&#10;\usepackage{amsmath}&#10;\pagestyle{empty}&#10;\begin{document}&#10;&#10;$$&#10;\begin{bmatrix} &#10;0 &amp; 0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9A7B1466-A845-B44D-221B-759017C5C0E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137" y="1441786"/>
            <a:ext cx="882900" cy="156960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10111307" y="1008399"/>
            <a:ext cx="154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Current values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295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1D129E-768C-B76C-E1B7-8CAC4C21E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Math of MLP for the XOR Problem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64B665-B558-5EB9-FACF-A935F40AA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BC3073D-45DB-ACF6-7201-58B477B80494}"/>
              </a:ext>
            </a:extLst>
          </p:cNvPr>
          <p:cNvSpPr/>
          <p:nvPr/>
        </p:nvSpPr>
        <p:spPr>
          <a:xfrm>
            <a:off x="1292812" y="185744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1C97F983-7917-5D6A-0033-673512359BFC}"/>
              </a:ext>
            </a:extLst>
          </p:cNvPr>
          <p:cNvSpPr/>
          <p:nvPr/>
        </p:nvSpPr>
        <p:spPr>
          <a:xfrm>
            <a:off x="1292812" y="304976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0F1693BE-BA6B-9105-9991-F7E06AC92F24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1864312" y="2143196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232C6F6-97B5-4174-8220-B604F8826FF3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864312" y="2144583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A008BA11-9AC6-44AF-584A-3128C4186F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2071101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920252BB-BFCE-F216-E599-F7E4719F211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02" y="3251757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33DD2705-6473-EB08-20E0-A8A49BAB897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62" y="1875622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263465BA-11D0-E6DA-80BE-4AF26F767CD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352" y="2824233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1581EDE5-95B5-DE6E-3BF2-C46F3963E113}"/>
              </a:ext>
            </a:extLst>
          </p:cNvPr>
          <p:cNvSpPr/>
          <p:nvPr/>
        </p:nvSpPr>
        <p:spPr>
          <a:xfrm>
            <a:off x="3041602" y="18588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D5D6EC2-43EF-F1FF-47A4-33B9861E0CCC}"/>
              </a:ext>
            </a:extLst>
          </p:cNvPr>
          <p:cNvSpPr/>
          <p:nvPr/>
        </p:nvSpPr>
        <p:spPr>
          <a:xfrm>
            <a:off x="3030172" y="30443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1DBE995F-AE9E-6DD8-581C-8CF5BEF22958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1864312" y="2143196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2E86079E-667D-58F9-BF46-3C954CE01FE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864312" y="3330066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8692E30B-0705-0FD4-2F21-DDE445F9E1C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02" y="3406669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A202413F-7B46-88EE-D48F-AB85041D7F5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562" y="2451677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BBA106D1-6505-52C2-B105-2032D3F7E81F}"/>
              </a:ext>
            </a:extLst>
          </p:cNvPr>
          <p:cNvSpPr/>
          <p:nvPr/>
        </p:nvSpPr>
        <p:spPr>
          <a:xfrm>
            <a:off x="4117546" y="243033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614A662-43E0-6611-9032-385392E579AE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613102" y="2144583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092EE70C-AC6B-7388-6C42-72D4CCD7B4E2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601672" y="2716083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63E75E3E-FCE8-4999-080A-1FAE9CB3484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8644" y="2028719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06E49452-2471-3822-2387-E783A54931E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82" y="3165017"/>
            <a:ext cx="518160" cy="36576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FE45AC62-B4AA-F4B5-68D6-7B1E62BBE18A}"/>
              </a:ext>
            </a:extLst>
          </p:cNvPr>
          <p:cNvSpPr/>
          <p:nvPr/>
        </p:nvSpPr>
        <p:spPr>
          <a:xfrm>
            <a:off x="3646860" y="1748123"/>
            <a:ext cx="1084702" cy="209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0C1DA7D7-41C2-736C-BF20-453DA4D766C8}"/>
              </a:ext>
            </a:extLst>
          </p:cNvPr>
          <p:cNvCxnSpPr/>
          <p:nvPr/>
        </p:nvCxnSpPr>
        <p:spPr>
          <a:xfrm>
            <a:off x="3095378" y="2245722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22C60539-1179-C1EE-20A9-8CC31BA8AD3E}"/>
              </a:ext>
            </a:extLst>
          </p:cNvPr>
          <p:cNvCxnSpPr>
            <a:cxnSpLocks/>
          </p:cNvCxnSpPr>
          <p:nvPr/>
        </p:nvCxnSpPr>
        <p:spPr>
          <a:xfrm flipV="1">
            <a:off x="3355546" y="2017122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C241DA5A-CB38-1878-F6F7-340CFEBC8CF0}"/>
              </a:ext>
            </a:extLst>
          </p:cNvPr>
          <p:cNvCxnSpPr/>
          <p:nvPr/>
        </p:nvCxnSpPr>
        <p:spPr>
          <a:xfrm>
            <a:off x="3091187" y="3441160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301C88A-524D-4FFC-7629-17CFB0E81AA6}"/>
              </a:ext>
            </a:extLst>
          </p:cNvPr>
          <p:cNvCxnSpPr>
            <a:cxnSpLocks/>
          </p:cNvCxnSpPr>
          <p:nvPr/>
        </p:nvCxnSpPr>
        <p:spPr>
          <a:xfrm flipV="1">
            <a:off x="3351355" y="3212560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\documentclass{article}&#10;\usepackage{amsmath}&#10;\pagestyle{empty}&#10;\begin{document}&#10;&#10;$$&#10;\begin{bmatrix} &#10;0 &amp; 0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6BDBCFD6-B289-22AE-14D1-F9F326A390CE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266" y="3712049"/>
            <a:ext cx="882900" cy="1569600"/>
          </a:xfrm>
          <a:prstGeom prst="rect">
            <a:avLst/>
          </a:prstGeom>
        </p:spPr>
      </p:pic>
      <p:pic>
        <p:nvPicPr>
          <p:cNvPr id="25" name="圖片 24" descr="\documentclass{article}&#10;\usepackage{amsmath}&#10;\pagestyle{empty}&#10;\begin{document}&#10;&#10;$$&#10;\begin{bmatrix} &#10;x_1 &amp; x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1E42CBAC-A081-4962-3419-D4B9BE5BB051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302" y="2684958"/>
            <a:ext cx="1155700" cy="39624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$+&#10;\begin{bmatrix} &#10;b'_1 &amp; b'_2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C07B761C-5698-5778-BC2E-05C18BBFE749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654" y="2696604"/>
            <a:ext cx="1406100" cy="392400"/>
          </a:xfrm>
          <a:prstGeom prst="rect">
            <a:avLst/>
          </a:prstGeom>
        </p:spPr>
      </p:pic>
      <p:pic>
        <p:nvPicPr>
          <p:cNvPr id="45" name="圖片 44" descr="\documentclass{article}&#10;\usepackage{amsmath}&#10;\pagestyle{empty}&#10;\begin{document}&#10;&#10;$$&#10;\times&#10;\begin{bmatrix} &#10;w'_{1,1} \\&#10;w'_{2,1}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4341A720-46BA-13DF-B88B-38DF7716C7F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06" y="2490678"/>
            <a:ext cx="1111800" cy="784800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1EFADB73-33AE-D19F-3B97-9EAE3C95CAAC}"/>
              </a:ext>
            </a:extLst>
          </p:cNvPr>
          <p:cNvSpPr txBox="1"/>
          <p:nvPr/>
        </p:nvSpPr>
        <p:spPr>
          <a:xfrm>
            <a:off x="4983480" y="2281134"/>
            <a:ext cx="1403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任一筆資料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C892009-B6BD-5856-004B-E1ADFD205B56}"/>
              </a:ext>
            </a:extLst>
          </p:cNvPr>
          <p:cNvSpPr txBox="1"/>
          <p:nvPr/>
        </p:nvSpPr>
        <p:spPr>
          <a:xfrm>
            <a:off x="7818044" y="221151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91AA233-A87C-44D2-08B0-F6E5921C29FF}"/>
              </a:ext>
            </a:extLst>
          </p:cNvPr>
          <p:cNvSpPr txBox="1"/>
          <p:nvPr/>
        </p:nvSpPr>
        <p:spPr>
          <a:xfrm>
            <a:off x="7820807" y="3183204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-2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20A33C08-08FA-2AC3-76C9-89B185825952}"/>
              </a:ext>
            </a:extLst>
          </p:cNvPr>
          <p:cNvSpPr txBox="1"/>
          <p:nvPr/>
        </p:nvSpPr>
        <p:spPr>
          <a:xfrm>
            <a:off x="8862899" y="2428445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D7D32EB-0B0F-6901-C176-FDEE81BC25DE}"/>
              </a:ext>
            </a:extLst>
          </p:cNvPr>
          <p:cNvSpPr txBox="1"/>
          <p:nvPr/>
        </p:nvSpPr>
        <p:spPr>
          <a:xfrm>
            <a:off x="9472306" y="2423003"/>
            <a:ext cx="37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0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53" name="圖片 52" descr="\documentclass{article}&#10;\usepackage{amsmath}&#10;\pagestyle{empty}&#10;\begin{document}&#10;&#10;$$&#10;\times&#10;\begin{bmatrix} &#10;1 \\&#10;-2&#10;\end{bmatrix}&#10;+&#10;\begin{bmatrix} &#10;0 &amp; 0 \\&#10;0 &amp; 0 \\&#10;0 &amp; 0 \\&#10;0 &amp; 0&#10;\end{bmatrix}&#10;$$&#10;&#10;&#10;\end{document}" title="IguanaTex Bitmap Display">
            <a:extLst>
              <a:ext uri="{FF2B5EF4-FFF2-40B4-BE49-F238E27FC236}">
                <a16:creationId xmlns:a16="http://schemas.microsoft.com/office/drawing/2014/main" id="{88F660AB-4686-3982-D526-670BA3838936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58" y="3712049"/>
            <a:ext cx="2419800" cy="1569600"/>
          </a:xfrm>
          <a:prstGeom prst="rect">
            <a:avLst/>
          </a:prstGeom>
        </p:spPr>
      </p:pic>
      <p:pic>
        <p:nvPicPr>
          <p:cNvPr id="58" name="圖片 57" descr="\documentclass{article}&#10;\usepackage{amsmath}&#10;\pagestyle{empty}&#10;\begin{document}&#10;&#10;$$&#10;=&#10;\begin{bmatrix} &#10;0 \\&#10;1 \\&#10;1 \\&#10;0&#10;\end{bmatrix}&#10;$$&#10;\end{document}" title="IguanaTex Bitmap Display">
            <a:extLst>
              <a:ext uri="{FF2B5EF4-FFF2-40B4-BE49-F238E27FC236}">
                <a16:creationId xmlns:a16="http://schemas.microsoft.com/office/drawing/2014/main" id="{F8DE395F-92F5-F588-03EB-4DBD26C3C585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210" y="3712049"/>
            <a:ext cx="817500" cy="15696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82DF2B80-A1F2-01A8-B9C8-71A6BF5486B5}"/>
              </a:ext>
            </a:extLst>
          </p:cNvPr>
          <p:cNvSpPr txBox="1"/>
          <p:nvPr/>
        </p:nvSpPr>
        <p:spPr>
          <a:xfrm>
            <a:off x="9052839" y="5718220"/>
            <a:ext cx="18939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可視為分類層</a:t>
            </a:r>
          </a:p>
        </p:txBody>
      </p:sp>
      <p:pic>
        <p:nvPicPr>
          <p:cNvPr id="26" name="圖片 25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285DBB15-2F3B-D8A1-2577-F17008D54DC8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209" y="2743539"/>
            <a:ext cx="274320" cy="274320"/>
          </a:xfrm>
          <a:prstGeom prst="rect">
            <a:avLst/>
          </a:prstGeom>
        </p:spPr>
      </p:pic>
      <p:pic>
        <p:nvPicPr>
          <p:cNvPr id="27" name="圖片 26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670D5B0-D8A5-E443-778F-29B77CA71802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762" y="1539825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8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2" grpId="0"/>
      <p:bldP spid="33" grpId="0"/>
      <p:bldP spid="40" grpId="0"/>
      <p:bldP spid="42" grpId="0"/>
      <p:bldP spid="48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A59422-F732-6507-5B04-7AF06C32A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Visualization of MLP for the XOR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8FDB71-4AA6-0CCD-8A72-CE807054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1984910F-113B-9FC4-027C-308E47F50FD1}"/>
              </a:ext>
            </a:extLst>
          </p:cNvPr>
          <p:cNvCxnSpPr/>
          <p:nvPr/>
        </p:nvCxnSpPr>
        <p:spPr>
          <a:xfrm flipV="1">
            <a:off x="1526461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8DF29759-940B-FB9D-A419-62F2A470D15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040674" y="4370510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47B5C2BA-A230-EC7A-4F4F-6A553CCDFEFE}"/>
              </a:ext>
            </a:extLst>
          </p:cNvPr>
          <p:cNvSpPr/>
          <p:nvPr/>
        </p:nvSpPr>
        <p:spPr>
          <a:xfrm>
            <a:off x="3690932" y="5746304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EA1B950D-D464-368D-488D-D81D9547F5BC}"/>
              </a:ext>
            </a:extLst>
          </p:cNvPr>
          <p:cNvSpPr/>
          <p:nvPr/>
        </p:nvSpPr>
        <p:spPr>
          <a:xfrm>
            <a:off x="1388042" y="3406339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10A8F126-C52E-DB2A-7A4A-CAC12DF4AB0D}"/>
              </a:ext>
            </a:extLst>
          </p:cNvPr>
          <p:cNvSpPr/>
          <p:nvPr/>
        </p:nvSpPr>
        <p:spPr>
          <a:xfrm>
            <a:off x="3690930" y="3429739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80D12E32-8C3D-7AAF-DA5A-2A2077B34601}"/>
              </a:ext>
            </a:extLst>
          </p:cNvPr>
          <p:cNvSpPr/>
          <p:nvPr/>
        </p:nvSpPr>
        <p:spPr>
          <a:xfrm>
            <a:off x="1388042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8" name="圖片 27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03FB5211-72CD-C946-1F0C-FB2506E073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8" y="6161560"/>
            <a:ext cx="508000" cy="25400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(0,1)$&#10;&#10;&#10;\end{document}" title="IguanaTex Bitmap Display">
            <a:extLst>
              <a:ext uri="{FF2B5EF4-FFF2-40B4-BE49-F238E27FC236}">
                <a16:creationId xmlns:a16="http://schemas.microsoft.com/office/drawing/2014/main" id="{8DBFDFFE-91D8-87BA-69C1-AAC38289A7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5" y="3429176"/>
            <a:ext cx="508000" cy="254000"/>
          </a:xfrm>
          <a:prstGeom prst="rect">
            <a:avLst/>
          </a:prstGeom>
        </p:spPr>
      </p:pic>
      <p:pic>
        <p:nvPicPr>
          <p:cNvPr id="30" name="圖片 29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4B9371D-D2FF-798D-BAD0-1BD107DCE42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02" y="6161560"/>
            <a:ext cx="508000" cy="254000"/>
          </a:xfrm>
          <a:prstGeom prst="rect">
            <a:avLst/>
          </a:prstGeom>
        </p:spPr>
      </p:pic>
      <p:pic>
        <p:nvPicPr>
          <p:cNvPr id="31" name="圖片 30" descr="\documentclass{article}&#10;\usepackage{amsmath}&#10;\pagestyle{empty}&#10;\begin{document}&#10;&#10;$(1,1)$&#10;&#10;&#10;\end{document}" title="IguanaTex Bitmap Display">
            <a:extLst>
              <a:ext uri="{FF2B5EF4-FFF2-40B4-BE49-F238E27FC236}">
                <a16:creationId xmlns:a16="http://schemas.microsoft.com/office/drawing/2014/main" id="{11AC22C8-C85C-0F67-6938-0E1F26A58D6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349" y="3083130"/>
            <a:ext cx="508000" cy="254000"/>
          </a:xfrm>
          <a:prstGeom prst="rect">
            <a:avLst/>
          </a:prstGeom>
        </p:spPr>
      </p:pic>
      <p:pic>
        <p:nvPicPr>
          <p:cNvPr id="37" name="圖片 36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CA0B6A32-2B03-EDFE-43D6-D3EE1B40903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306" y="5793282"/>
            <a:ext cx="274320" cy="182880"/>
          </a:xfrm>
          <a:prstGeom prst="rect">
            <a:avLst/>
          </a:prstGeom>
        </p:spPr>
      </p:pic>
      <p:pic>
        <p:nvPicPr>
          <p:cNvPr id="38" name="圖片 37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08F11EB4-534A-FC72-D791-4564917AC0C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042" y="2634916"/>
            <a:ext cx="274320" cy="182880"/>
          </a:xfrm>
          <a:prstGeom prst="rect">
            <a:avLst/>
          </a:prstGeom>
        </p:spPr>
      </p:pic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16BCDEDF-5B11-47C0-7638-79516F98A73A}"/>
              </a:ext>
            </a:extLst>
          </p:cNvPr>
          <p:cNvCxnSpPr/>
          <p:nvPr/>
        </p:nvCxnSpPr>
        <p:spPr>
          <a:xfrm flipV="1">
            <a:off x="6051780" y="2856297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1C2465E8-D7AA-279E-33E2-ADA2241A405B}"/>
              </a:ext>
            </a:extLst>
          </p:cNvPr>
          <p:cNvCxnSpPr>
            <a:cxnSpLocks/>
          </p:cNvCxnSpPr>
          <p:nvPr/>
        </p:nvCxnSpPr>
        <p:spPr>
          <a:xfrm>
            <a:off x="6051780" y="5884723"/>
            <a:ext cx="444520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3389CDCC-A6AE-1932-AF03-D571B2123934}"/>
              </a:ext>
            </a:extLst>
          </p:cNvPr>
          <p:cNvSpPr/>
          <p:nvPr/>
        </p:nvSpPr>
        <p:spPr>
          <a:xfrm>
            <a:off x="8140698" y="5723467"/>
            <a:ext cx="276837" cy="2768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92C9BA73-4A87-9DBF-E8F1-6C3E8761AFFF}"/>
              </a:ext>
            </a:extLst>
          </p:cNvPr>
          <p:cNvSpPr/>
          <p:nvPr/>
        </p:nvSpPr>
        <p:spPr>
          <a:xfrm>
            <a:off x="10104948" y="340322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7A8707FD-92D4-5897-DDDF-ACDBA14B46A0}"/>
              </a:ext>
            </a:extLst>
          </p:cNvPr>
          <p:cNvSpPr/>
          <p:nvPr/>
        </p:nvSpPr>
        <p:spPr>
          <a:xfrm>
            <a:off x="5913361" y="5746304"/>
            <a:ext cx="276837" cy="27683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45" name="圖片 44" descr="\documentclass{article}&#10;\usepackage{amsmath}&#10;\pagestyle{empty}&#10;\begin{document}&#10;&#10;$(1,0)$&#10;&#10;&#10;\end{document}" title="IguanaTex Bitmap Display">
            <a:extLst>
              <a:ext uri="{FF2B5EF4-FFF2-40B4-BE49-F238E27FC236}">
                <a16:creationId xmlns:a16="http://schemas.microsoft.com/office/drawing/2014/main" id="{84C85170-DE82-654F-5B0C-76D424B2247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380" y="6161560"/>
            <a:ext cx="508000" cy="254000"/>
          </a:xfrm>
          <a:prstGeom prst="rect">
            <a:avLst/>
          </a:prstGeom>
        </p:spPr>
      </p:pic>
      <p:pic>
        <p:nvPicPr>
          <p:cNvPr id="47" name="圖片 46" descr="\documentclass{article}&#10;\usepackage{amsmath}&#10;\pagestyle{empty}&#10;\begin{document}&#10;&#10;$(0,0)$&#10;&#10;&#10;\end{document}" title="IguanaTex Bitmap Display">
            <a:extLst>
              <a:ext uri="{FF2B5EF4-FFF2-40B4-BE49-F238E27FC236}">
                <a16:creationId xmlns:a16="http://schemas.microsoft.com/office/drawing/2014/main" id="{75957224-8E3B-789B-212F-0062206A1A5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864" y="6161560"/>
            <a:ext cx="508000" cy="254000"/>
          </a:xfrm>
          <a:prstGeom prst="rect">
            <a:avLst/>
          </a:prstGeom>
        </p:spPr>
      </p:pic>
      <p:pic>
        <p:nvPicPr>
          <p:cNvPr id="59" name="圖片 58" descr="\documentclass{article}&#10;\usepackage{amsmath}&#10;\pagestyle{empty}&#10;\begin{document}&#10;&#10;$(2,1)$&#10;&#10;&#10;\end{document}" title="IguanaTex Bitmap Display">
            <a:extLst>
              <a:ext uri="{FF2B5EF4-FFF2-40B4-BE49-F238E27FC236}">
                <a16:creationId xmlns:a16="http://schemas.microsoft.com/office/drawing/2014/main" id="{3CF764DE-C23A-B64B-A094-9562EED6794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73" y="3801636"/>
            <a:ext cx="508000" cy="254000"/>
          </a:xfrm>
          <a:prstGeom prst="rect">
            <a:avLst/>
          </a:prstGeom>
        </p:spPr>
      </p:pic>
      <p:pic>
        <p:nvPicPr>
          <p:cNvPr id="56" name="圖片 55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4726851B-F8A5-7C54-0548-C6854943757A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834" y="5793282"/>
            <a:ext cx="274320" cy="274320"/>
          </a:xfrm>
          <a:prstGeom prst="rect">
            <a:avLst/>
          </a:prstGeom>
        </p:spPr>
      </p:pic>
      <p:pic>
        <p:nvPicPr>
          <p:cNvPr id="54" name="圖片 53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565DCB89-9927-6089-2028-8A0C7A485CC7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361" y="2610532"/>
            <a:ext cx="274320" cy="274320"/>
          </a:xfrm>
          <a:prstGeom prst="rect">
            <a:avLst/>
          </a:prstGeom>
        </p:spPr>
      </p:pic>
      <p:pic>
        <p:nvPicPr>
          <p:cNvPr id="51" name="圖片 50" descr="\documentclass{article}&#10;\usepackage{amsmath}&#10;\pagestyle{empty}&#10;\begin{document}&#10;&#10;$$&#10;\begin{bmatrix} &#10;0 &amp; 0 \\&#10;1 &amp; 0 \\&#10;1 &amp; 0 \\&#10;2 &amp; 1 \\&#10;\end{bmatrix}&#10;$$&#10;\end{document}" title="IguanaTex Bitmap Display">
            <a:extLst>
              <a:ext uri="{FF2B5EF4-FFF2-40B4-BE49-F238E27FC236}">
                <a16:creationId xmlns:a16="http://schemas.microsoft.com/office/drawing/2014/main" id="{9A7B1466-A845-B44D-221B-759017C5C0E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79" y="1513530"/>
            <a:ext cx="882900" cy="1569600"/>
          </a:xfrm>
          <a:prstGeom prst="rect">
            <a:avLst/>
          </a:prstGeom>
        </p:spPr>
      </p:pic>
      <p:sp>
        <p:nvSpPr>
          <p:cNvPr id="52" name="文字方塊 51">
            <a:extLst>
              <a:ext uri="{FF2B5EF4-FFF2-40B4-BE49-F238E27FC236}">
                <a16:creationId xmlns:a16="http://schemas.microsoft.com/office/drawing/2014/main" id="{1C022914-5311-6038-27A2-8D99C91BB642}"/>
              </a:ext>
            </a:extLst>
          </p:cNvPr>
          <p:cNvSpPr txBox="1"/>
          <p:nvPr/>
        </p:nvSpPr>
        <p:spPr>
          <a:xfrm>
            <a:off x="7654050" y="1909369"/>
            <a:ext cx="1214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Before the last layer</a:t>
            </a:r>
            <a:endParaRPr kumimoji="1" lang="zh-TW" altLang="en-US" dirty="0"/>
          </a:p>
        </p:txBody>
      </p: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514DBE68-A0C5-F906-5EF1-8FA70C6BEA3C}"/>
              </a:ext>
            </a:extLst>
          </p:cNvPr>
          <p:cNvCxnSpPr>
            <a:cxnSpLocks/>
          </p:cNvCxnSpPr>
          <p:nvPr/>
        </p:nvCxnSpPr>
        <p:spPr>
          <a:xfrm flipV="1">
            <a:off x="6639546" y="4055636"/>
            <a:ext cx="3995854" cy="24708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圖片 12" descr="\documentclass{article}&#10;\usepackage{amsmath}&#10;\pagestyle{empty}&#10;\begin{document}&#10;&#10;$$&#10;\begin{bmatrix} &#10;0 \\&#10;1 \\&#10;1 \\&#10;0&#10;\end{bmatrix}&#10;$$&#10;\end{document}" title="IguanaTex Bitmap Display">
            <a:extLst>
              <a:ext uri="{FF2B5EF4-FFF2-40B4-BE49-F238E27FC236}">
                <a16:creationId xmlns:a16="http://schemas.microsoft.com/office/drawing/2014/main" id="{CDA00491-7180-5E21-D536-1969F1855221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2767" y="1513530"/>
            <a:ext cx="392400" cy="15696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64D947-4452-E5D2-DACC-1465D37C3348}"/>
              </a:ext>
            </a:extLst>
          </p:cNvPr>
          <p:cNvSpPr txBox="1"/>
          <p:nvPr/>
        </p:nvSpPr>
        <p:spPr>
          <a:xfrm>
            <a:off x="10203733" y="1956932"/>
            <a:ext cx="882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Final values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F13052C-AAFE-953E-1F06-020DB72C4654}"/>
              </a:ext>
            </a:extLst>
          </p:cNvPr>
          <p:cNvSpPr txBox="1"/>
          <p:nvPr/>
        </p:nvSpPr>
        <p:spPr>
          <a:xfrm>
            <a:off x="3168575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97D51EA-F113-4690-E9D4-62C2511DF9EE}"/>
              </a:ext>
            </a:extLst>
          </p:cNvPr>
          <p:cNvSpPr txBox="1"/>
          <p:nvPr/>
        </p:nvSpPr>
        <p:spPr>
          <a:xfrm>
            <a:off x="3755519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11E684FC-2B70-7980-C895-6DD43A06F0FC}"/>
              </a:ext>
            </a:extLst>
          </p:cNvPr>
          <p:cNvCxnSpPr>
            <a:cxnSpLocks/>
          </p:cNvCxnSpPr>
          <p:nvPr/>
        </p:nvCxnSpPr>
        <p:spPr>
          <a:xfrm flipH="1" flipV="1">
            <a:off x="1837390" y="2884852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E7E8E92-C547-2B10-7AA3-CAA473167AF8}"/>
              </a:ext>
            </a:extLst>
          </p:cNvPr>
          <p:cNvCxnSpPr>
            <a:cxnSpLocks/>
          </p:cNvCxnSpPr>
          <p:nvPr/>
        </p:nvCxnSpPr>
        <p:spPr>
          <a:xfrm flipH="1" flipV="1">
            <a:off x="516160" y="3732015"/>
            <a:ext cx="2574429" cy="27655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A52A9EB-239E-2FFF-1B37-7FD27B362856}"/>
              </a:ext>
            </a:extLst>
          </p:cNvPr>
          <p:cNvSpPr txBox="1"/>
          <p:nvPr/>
        </p:nvSpPr>
        <p:spPr>
          <a:xfrm>
            <a:off x="1164203" y="4623703"/>
            <a:ext cx="31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13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16CE9E-A34F-7BC8-015A-B60C5F61D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MLP is also one of the ML methods!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28ECEE-06B2-640B-586F-F6AFC8B4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2E7CFCE-AA8F-4621-6377-006A36771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24" y="1652278"/>
            <a:ext cx="9311232" cy="476437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73924A-8A2C-88DD-4D28-34E8595BE1E5}"/>
              </a:ext>
            </a:extLst>
          </p:cNvPr>
          <p:cNvSpPr/>
          <p:nvPr/>
        </p:nvSpPr>
        <p:spPr>
          <a:xfrm>
            <a:off x="8536305" y="5099392"/>
            <a:ext cx="857250" cy="205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F1BDCA-76A5-5134-CEFB-09A00B2AB957}"/>
              </a:ext>
            </a:extLst>
          </p:cNvPr>
          <p:cNvSpPr/>
          <p:nvPr/>
        </p:nvSpPr>
        <p:spPr>
          <a:xfrm>
            <a:off x="7922895" y="5487896"/>
            <a:ext cx="647700" cy="2057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B0B7C2-E94A-6E2D-3DFC-190C27422989}"/>
              </a:ext>
            </a:extLst>
          </p:cNvPr>
          <p:cNvSpPr txBox="1"/>
          <p:nvPr/>
        </p:nvSpPr>
        <p:spPr>
          <a:xfrm>
            <a:off x="5656897" y="6453638"/>
            <a:ext cx="57588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zh.wikipedia.org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zh-tw</a:t>
            </a:r>
            <a:r>
              <a:rPr kumimoji="1" lang="en" altLang="zh-TW" sz="1200" dirty="0"/>
              <a:t>/%E6%A9%9F%E5%99%A8%E5%AD%B8%E7%BF%92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1351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F56BE0-D855-B010-066C-412E68D5C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Deeper and Wider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加深、加寬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E18D89-7453-BB63-20A0-FC4BE26D0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409DEE88-49ED-66F8-4E5E-400980D069A1}"/>
              </a:ext>
            </a:extLst>
          </p:cNvPr>
          <p:cNvSpPr/>
          <p:nvPr/>
        </p:nvSpPr>
        <p:spPr>
          <a:xfrm>
            <a:off x="1356422" y="29149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0FE57FB-71EA-1A48-3E41-18B1FDE0431B}"/>
              </a:ext>
            </a:extLst>
          </p:cNvPr>
          <p:cNvSpPr/>
          <p:nvPr/>
        </p:nvSpPr>
        <p:spPr>
          <a:xfrm>
            <a:off x="1356422" y="410728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EB1AB1A-B24E-F374-E2DC-99F3E32957E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1927922" y="3200720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36B5283-5A7C-FC2D-F0F0-08EBABC81B7F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1927922" y="3202107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F0CFCE0F-33D6-D3B9-09F3-3F4E6DF9629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2" y="3128625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135186A6-7FC6-7EAE-AF36-579216E557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12" y="4309281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CFB041CA-BBCD-53EB-DA06-AF8FC559EBC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772" y="2933146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349ACB69-B564-2989-6169-B7A171A1AFD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962" y="3881757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2C5CF6D4-A299-DCF4-5719-F418D67A621D}"/>
              </a:ext>
            </a:extLst>
          </p:cNvPr>
          <p:cNvSpPr/>
          <p:nvPr/>
        </p:nvSpPr>
        <p:spPr>
          <a:xfrm>
            <a:off x="3105212" y="29163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2CA5148-8B2A-E78F-43A4-981F1C2D1612}"/>
              </a:ext>
            </a:extLst>
          </p:cNvPr>
          <p:cNvSpPr/>
          <p:nvPr/>
        </p:nvSpPr>
        <p:spPr>
          <a:xfrm>
            <a:off x="3093782" y="410184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7D903563-D4E0-B605-58D0-A7AC814E1ADB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1927922" y="3200720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0972965D-B1F0-7A27-1DBA-E33271D963CE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1927922" y="4387590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066EF3C5-6164-7EA7-4226-9C9F7B059E5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812" y="4464193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0AA0306F-137B-B9F0-9359-166D628F7CC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72" y="3509201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EBA79880-D0A8-1B95-2270-A2E08E4F3D03}"/>
              </a:ext>
            </a:extLst>
          </p:cNvPr>
          <p:cNvSpPr/>
          <p:nvPr/>
        </p:nvSpPr>
        <p:spPr>
          <a:xfrm>
            <a:off x="4181156" y="348785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492F2761-AC29-BA69-20F7-24FEAABD5B7F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676712" y="3202107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545643E4-DC99-21F0-67CC-9ED12266AE5A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665282" y="3773607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71040305-9640-B5EF-EDC3-27C959DA76D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54" y="3086243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2393CA07-AC9A-27C2-DC66-63EDDCADF15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492" y="4222541"/>
            <a:ext cx="518160" cy="365760"/>
          </a:xfrm>
          <a:prstGeom prst="rect">
            <a:avLst/>
          </a:prstGeom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8D251A3-C0DF-24B1-A302-DD9B24C1371F}"/>
              </a:ext>
            </a:extLst>
          </p:cNvPr>
          <p:cNvCxnSpPr/>
          <p:nvPr/>
        </p:nvCxnSpPr>
        <p:spPr>
          <a:xfrm>
            <a:off x="3158988" y="3303246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12F16AA-0927-FC6C-C91B-5332D176C09D}"/>
              </a:ext>
            </a:extLst>
          </p:cNvPr>
          <p:cNvCxnSpPr>
            <a:cxnSpLocks/>
          </p:cNvCxnSpPr>
          <p:nvPr/>
        </p:nvCxnSpPr>
        <p:spPr>
          <a:xfrm flipV="1">
            <a:off x="3419156" y="3074646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B20198B5-C80F-2E93-AB94-FF5BA2054A54}"/>
              </a:ext>
            </a:extLst>
          </p:cNvPr>
          <p:cNvCxnSpPr/>
          <p:nvPr/>
        </p:nvCxnSpPr>
        <p:spPr>
          <a:xfrm>
            <a:off x="3154797" y="4498684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8AB826E9-BCAC-4239-495A-AE89AF3B1846}"/>
              </a:ext>
            </a:extLst>
          </p:cNvPr>
          <p:cNvCxnSpPr>
            <a:cxnSpLocks/>
          </p:cNvCxnSpPr>
          <p:nvPr/>
        </p:nvCxnSpPr>
        <p:spPr>
          <a:xfrm flipV="1">
            <a:off x="3414965" y="4270084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B7A9569F-3E5B-4EB3-3068-BDCB157758EF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19" y="3801063"/>
            <a:ext cx="274320" cy="27432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A707B30E-9732-9D26-C569-667516AF604C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72" y="2597349"/>
            <a:ext cx="274320" cy="274320"/>
          </a:xfrm>
          <a:prstGeom prst="rect">
            <a:avLst/>
          </a:prstGeom>
        </p:spPr>
      </p:pic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CB17BF11-8717-2BEC-A797-E86DB4B787E8}"/>
              </a:ext>
            </a:extLst>
          </p:cNvPr>
          <p:cNvCxnSpPr>
            <a:cxnSpLocks/>
          </p:cNvCxnSpPr>
          <p:nvPr/>
        </p:nvCxnSpPr>
        <p:spPr>
          <a:xfrm>
            <a:off x="1514993" y="5247861"/>
            <a:ext cx="297440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5BC176F-48E6-C901-5B1D-EA0B19E4108E}"/>
              </a:ext>
            </a:extLst>
          </p:cNvPr>
          <p:cNvSpPr txBox="1"/>
          <p:nvPr/>
        </p:nvSpPr>
        <p:spPr>
          <a:xfrm>
            <a:off x="2068064" y="5353510"/>
            <a:ext cx="205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More hidden layers</a:t>
            </a:r>
            <a:endParaRPr kumimoji="1" lang="zh-TW" altLang="en-US" dirty="0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AF195775-CEB0-BBF3-79AB-9B37EFC4DE5A}"/>
              </a:ext>
            </a:extLst>
          </p:cNvPr>
          <p:cNvCxnSpPr>
            <a:cxnSpLocks/>
          </p:cNvCxnSpPr>
          <p:nvPr/>
        </p:nvCxnSpPr>
        <p:spPr>
          <a:xfrm>
            <a:off x="5348846" y="3010275"/>
            <a:ext cx="0" cy="169775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DCB317E-8B9B-5A14-D05F-B2E62B695CED}"/>
              </a:ext>
            </a:extLst>
          </p:cNvPr>
          <p:cNvSpPr txBox="1"/>
          <p:nvPr/>
        </p:nvSpPr>
        <p:spPr>
          <a:xfrm>
            <a:off x="5418453" y="3609489"/>
            <a:ext cx="2051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Larger hidden size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9733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Me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EE2BE87C-D3AC-0051-5257-96B9E9288DEF}"/>
              </a:ext>
            </a:extLst>
          </p:cNvPr>
          <p:cNvGraphicFramePr>
            <a:graphicFrameLocks noGrp="1"/>
          </p:cNvGraphicFramePr>
          <p:nvPr/>
        </p:nvGraphicFramePr>
        <p:xfrm>
          <a:off x="687433" y="1983313"/>
          <a:ext cx="9370967" cy="40860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814">
                  <a:extLst>
                    <a:ext uri="{9D8B030D-6E8A-4147-A177-3AD203B41FA5}">
                      <a16:colId xmlns:a16="http://schemas.microsoft.com/office/drawing/2014/main" val="3714535649"/>
                    </a:ext>
                  </a:extLst>
                </a:gridCol>
                <a:gridCol w="7749153">
                  <a:extLst>
                    <a:ext uri="{9D8B030D-6E8A-4147-A177-3AD203B41FA5}">
                      <a16:colId xmlns:a16="http://schemas.microsoft.com/office/drawing/2014/main" val="992160667"/>
                    </a:ext>
                  </a:extLst>
                </a:gridCol>
              </a:tblGrid>
              <a:tr h="378479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Experience and Education (Time)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255261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Assistant Professor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Artificial Intelligence,</a:t>
                      </a:r>
                    </a:p>
                    <a:p>
                      <a:pPr algn="l"/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Chang Gung University</a:t>
                      </a:r>
                      <a:r>
                        <a:rPr lang="zh-TW" altLang="en-US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(2025/02 - 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9354115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Postdoctoral Researcher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Computer Science,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National Tsing Hua University</a:t>
                      </a:r>
                      <a:r>
                        <a:rPr lang="zh-TW" altLang="en-US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(2024/09 - 2025/01)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8163837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Ph.D.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Computer Science and Information Engineering, </a:t>
                      </a:r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National Cheng Kung University</a:t>
                      </a:r>
                      <a:r>
                        <a:rPr lang="zh-TW" altLang="en-US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(2019/08 - 2024/02)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2068293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M.S.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Institute of Biomedical Informatics,</a:t>
                      </a:r>
                    </a:p>
                    <a:p>
                      <a:pPr algn="l"/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National Yang-Ming University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(2017/09 - 2019/07)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14757"/>
                  </a:ext>
                </a:extLst>
              </a:tr>
              <a:tr h="74150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B.S.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Department of Biomedical Sciences,</a:t>
                      </a:r>
                    </a:p>
                    <a:p>
                      <a:pPr algn="l"/>
                      <a:r>
                        <a:rPr lang="en-US" altLang="zh-TW" sz="1800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Chang Gung University </a:t>
                      </a:r>
                      <a:r>
                        <a:rPr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(2013/09 - 2017/06)</a:t>
                      </a:r>
                      <a:endParaRPr lang="zh-TW" altLang="en-US" sz="18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935592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DED34CA9-EF5B-1D1B-BDE7-E28FBFF75EEB}"/>
              </a:ext>
            </a:extLst>
          </p:cNvPr>
          <p:cNvSpPr txBox="1"/>
          <p:nvPr/>
        </p:nvSpPr>
        <p:spPr>
          <a:xfrm>
            <a:off x="10989028" y="3671699"/>
            <a:ext cx="6117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🪖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426E42A-20C3-EE78-B16C-6BD4E1F60178}"/>
              </a:ext>
            </a:extLst>
          </p:cNvPr>
          <p:cNvCxnSpPr>
            <a:cxnSpLocks/>
          </p:cNvCxnSpPr>
          <p:nvPr/>
        </p:nvCxnSpPr>
        <p:spPr>
          <a:xfrm flipH="1">
            <a:off x="10242778" y="3850806"/>
            <a:ext cx="6654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0C983769-7D1B-9636-79A5-94A7D70A9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4526" y="4751149"/>
            <a:ext cx="462323" cy="453571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196D2414-2C04-E7D9-B7B1-E94E222BE935}"/>
              </a:ext>
            </a:extLst>
          </p:cNvPr>
          <p:cNvCxnSpPr>
            <a:cxnSpLocks/>
          </p:cNvCxnSpPr>
          <p:nvPr/>
        </p:nvCxnSpPr>
        <p:spPr>
          <a:xfrm flipH="1">
            <a:off x="10242778" y="4964691"/>
            <a:ext cx="6654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片 11">
            <a:extLst>
              <a:ext uri="{FF2B5EF4-FFF2-40B4-BE49-F238E27FC236}">
                <a16:creationId xmlns:a16="http://schemas.microsoft.com/office/drawing/2014/main" id="{7C904C69-96DD-7F8F-A0D8-214ADA27C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7463" y="2440983"/>
            <a:ext cx="602782" cy="60278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758ED029-9145-0531-EEB0-619F2C394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21" y="5414074"/>
            <a:ext cx="602782" cy="602782"/>
          </a:xfrm>
          <a:prstGeom prst="rect">
            <a:avLst/>
          </a:prstGeom>
        </p:spPr>
      </p:pic>
      <p:pic>
        <p:nvPicPr>
          <p:cNvPr id="1026" name="Picture 2" descr="校徽_標準字01">
            <a:extLst>
              <a:ext uri="{FF2B5EF4-FFF2-40B4-BE49-F238E27FC236}">
                <a16:creationId xmlns:a16="http://schemas.microsoft.com/office/drawing/2014/main" id="{0A356161-92B2-A849-57C0-062216E5E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269" y="3177623"/>
            <a:ext cx="616627" cy="61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4CABAD-FA76-DAD6-BC4C-27DB004D6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621" y="3928108"/>
            <a:ext cx="602782" cy="60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國立陽明大學- 維基百科，自由的百科全書">
            <a:extLst>
              <a:ext uri="{FF2B5EF4-FFF2-40B4-BE49-F238E27FC236}">
                <a16:creationId xmlns:a16="http://schemas.microsoft.com/office/drawing/2014/main" id="{CD44842B-CFD3-B77F-23C5-97D91D6BA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9449" y="4668205"/>
            <a:ext cx="596954" cy="59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932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6CAE21-BC22-FCDD-988A-E27B305CA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An example of Semantic Net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語義網路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3A0990-A9C9-CFBA-6C1D-E3CD44281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F40B3A9-66CA-53E2-FA96-3E0A64F54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4" y="1689700"/>
            <a:ext cx="7105650" cy="4425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1C445EB-5CAB-50A0-93D9-F8E37ABE15E1}"/>
              </a:ext>
            </a:extLst>
          </p:cNvPr>
          <p:cNvSpPr txBox="1"/>
          <p:nvPr/>
        </p:nvSpPr>
        <p:spPr>
          <a:xfrm>
            <a:off x="3970866" y="6415560"/>
            <a:ext cx="4250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Figure source: https://</a:t>
            </a:r>
            <a:r>
              <a:rPr kumimoji="1" lang="en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zh.wikipedia.org</a:t>
            </a:r>
            <a:r>
              <a:rPr kumimoji="1" lang="en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" altLang="zh-TW" sz="1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zh-tw</a:t>
            </a:r>
            <a:r>
              <a:rPr kumimoji="1" lang="en" altLang="zh-TW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人工智慧史</a:t>
            </a:r>
          </a:p>
        </p:txBody>
      </p:sp>
    </p:spTree>
    <p:extLst>
      <p:ext uri="{BB962C8B-B14F-4D97-AF65-F5344CB8AC3E}">
        <p14:creationId xmlns:p14="http://schemas.microsoft.com/office/powerpoint/2010/main" val="32034785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5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A2E565-5830-C74E-CADB-31529006A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Difference between AI, ML, and DL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A6A17D-BB55-3730-339E-4D0EA7D4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026" name="Picture 2" descr="What's the difference between Artificial Intelligence (AI), Machine Learning, and Deep Learning? ">
            <a:extLst>
              <a:ext uri="{FF2B5EF4-FFF2-40B4-BE49-F238E27FC236}">
                <a16:creationId xmlns:a16="http://schemas.microsoft.com/office/drawing/2014/main" id="{88CB8A9C-5F5B-B626-7AC6-20BDBA88D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46" b="14719"/>
          <a:stretch/>
        </p:blipFill>
        <p:spPr bwMode="auto">
          <a:xfrm>
            <a:off x="1686297" y="1707956"/>
            <a:ext cx="8819403" cy="438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EEEE33D-FFBC-7880-244A-8B8E3F53C7FD}"/>
              </a:ext>
            </a:extLst>
          </p:cNvPr>
          <p:cNvSpPr txBox="1"/>
          <p:nvPr/>
        </p:nvSpPr>
        <p:spPr>
          <a:xfrm>
            <a:off x="3284219" y="6209524"/>
            <a:ext cx="5623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blogs.nvidia.com</a:t>
            </a:r>
            <a:r>
              <a:rPr kumimoji="1" lang="en-US" altLang="zh-TW" sz="1600" dirty="0"/>
              <a:t>/blog/whats-difference-artificial-intelligence-machine-learning-deep-learning-ai/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12849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8684D3-FB40-8161-0E98-8CEA7A8D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圖靈測試 </a:t>
            </a:r>
            <a:r>
              <a:rPr kumimoji="1" lang="en-US" altLang="zh-TW" dirty="0">
                <a:ea typeface="Microsoft JhengHei" panose="020B0604030504040204" pitchFamily="34" charset="-120"/>
              </a:rPr>
              <a:t>(Turing Test)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1E48F3-F759-F379-F721-A1580596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64B743-9BCD-0BC4-B8C9-F5AF6BE15DC8}"/>
              </a:ext>
            </a:extLst>
          </p:cNvPr>
          <p:cNvSpPr txBox="1"/>
          <p:nvPr/>
        </p:nvSpPr>
        <p:spPr>
          <a:xfrm>
            <a:off x="7255934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🧑‍💻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F8880CD-C907-8832-6787-B9EC5D07B686}"/>
              </a:ext>
            </a:extLst>
          </p:cNvPr>
          <p:cNvSpPr txBox="1"/>
          <p:nvPr/>
        </p:nvSpPr>
        <p:spPr>
          <a:xfrm>
            <a:off x="3691468" y="3274763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F52D3F-9582-B92F-0F28-35C49D4B68C0}"/>
              </a:ext>
            </a:extLst>
          </p:cNvPr>
          <p:cNvSpPr txBox="1"/>
          <p:nvPr/>
        </p:nvSpPr>
        <p:spPr>
          <a:xfrm>
            <a:off x="3742269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BFF33AE-0908-0776-467F-037EE8960219}"/>
              </a:ext>
            </a:extLst>
          </p:cNvPr>
          <p:cNvSpPr txBox="1"/>
          <p:nvPr/>
        </p:nvSpPr>
        <p:spPr>
          <a:xfrm>
            <a:off x="7306735" y="4595564"/>
            <a:ext cx="905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800" dirty="0"/>
              <a:t>🗒️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46AC525-50A1-73AC-42E2-903701E10E8F}"/>
              </a:ext>
            </a:extLst>
          </p:cNvPr>
          <p:cNvSpPr txBox="1"/>
          <p:nvPr/>
        </p:nvSpPr>
        <p:spPr>
          <a:xfrm>
            <a:off x="5554134" y="5560761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🙎‍♂️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12B32AB8-7721-CD1F-522F-D4095BF208F7}"/>
              </a:ext>
            </a:extLst>
          </p:cNvPr>
          <p:cNvCxnSpPr/>
          <p:nvPr/>
        </p:nvCxnSpPr>
        <p:spPr>
          <a:xfrm>
            <a:off x="2785533" y="4317428"/>
            <a:ext cx="602826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ACD66202-FC6B-F77A-660E-CA84C37DA7AB}"/>
              </a:ext>
            </a:extLst>
          </p:cNvPr>
          <p:cNvCxnSpPr>
            <a:cxnSpLocks/>
          </p:cNvCxnSpPr>
          <p:nvPr/>
        </p:nvCxnSpPr>
        <p:spPr>
          <a:xfrm>
            <a:off x="5960533" y="3057497"/>
            <a:ext cx="0" cy="12599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0CA019-DF8A-485C-150D-DA41F3370BF9}"/>
              </a:ext>
            </a:extLst>
          </p:cNvPr>
          <p:cNvSpPr txBox="1"/>
          <p:nvPr/>
        </p:nvSpPr>
        <p:spPr>
          <a:xfrm>
            <a:off x="5960533" y="5004882"/>
            <a:ext cx="1007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000" dirty="0"/>
              <a:t>?</a:t>
            </a:r>
            <a:endParaRPr kumimoji="1" lang="zh-TW" altLang="en-US" sz="4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14DFF5EE-AAB5-2591-1B59-DEEDD0EC7152}"/>
              </a:ext>
            </a:extLst>
          </p:cNvPr>
          <p:cNvSpPr txBox="1"/>
          <p:nvPr/>
        </p:nvSpPr>
        <p:spPr>
          <a:xfrm>
            <a:off x="653143" y="1775016"/>
            <a:ext cx="7246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Proposed by Alan Turing in </a:t>
            </a:r>
            <a:r>
              <a:rPr kumimoji="1" lang="en-US" altLang="zh-TW" sz="2400" dirty="0">
                <a:solidFill>
                  <a:srgbClr val="FF0000"/>
                </a:solidFill>
              </a:rPr>
              <a:t>1950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One of the earliest concepts of artificial intelligence.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02440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C32CC-ED3D-5361-4585-83CA7D654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first Perceptron (1958)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0748B6-3F3E-D29B-6A0B-1504DE0DD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0D9AFD-D790-35E9-5AA7-B3D9A72C8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047" y="3132676"/>
            <a:ext cx="6665906" cy="2813482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C17DEA4-8FF0-86B9-8AF0-EF3108A1F614}"/>
              </a:ext>
            </a:extLst>
          </p:cNvPr>
          <p:cNvSpPr txBox="1"/>
          <p:nvPr/>
        </p:nvSpPr>
        <p:spPr>
          <a:xfrm>
            <a:off x="762896" y="1588447"/>
            <a:ext cx="7771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Rosenblatt, Frank. "The perceptron: a probabilistic model for information storage and organization in the brain." Psychological review 65.6 (</a:t>
            </a:r>
            <a:r>
              <a:rPr kumimoji="1" lang="en" altLang="zh-TW" dirty="0">
                <a:solidFill>
                  <a:srgbClr val="FF0000"/>
                </a:solidFill>
              </a:rPr>
              <a:t>1958</a:t>
            </a:r>
            <a:r>
              <a:rPr kumimoji="1" lang="en" altLang="zh-TW" dirty="0"/>
              <a:t>): 386.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96022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54D64C-B1F4-C71D-7649-CBC3B123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First </a:t>
            </a:r>
            <a:r>
              <a:rPr kumimoji="1" lang="en-US" altLang="zh-TW" dirty="0"/>
              <a:t>Convolutional Neural Networks: </a:t>
            </a:r>
            <a:r>
              <a:rPr kumimoji="1" lang="en-US" altLang="zh-TW" dirty="0" err="1"/>
              <a:t>Neocognitron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(1980)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E48EFA4-5DDE-ECA0-3AEE-84F1420A5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5D3F6A-D668-6EEF-09D5-3270279F5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876134"/>
            <a:ext cx="10025383" cy="408827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A8FE56F-39E1-4797-4595-E0C5970E2284}"/>
              </a:ext>
            </a:extLst>
          </p:cNvPr>
          <p:cNvSpPr txBox="1"/>
          <p:nvPr/>
        </p:nvSpPr>
        <p:spPr>
          <a:xfrm>
            <a:off x="2890393" y="6271079"/>
            <a:ext cx="6411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Fukushima, </a:t>
            </a:r>
            <a:r>
              <a:rPr lang="en" altLang="zh-TW" sz="1200" dirty="0" err="1"/>
              <a:t>Kunihiko</a:t>
            </a:r>
            <a:r>
              <a:rPr lang="en" altLang="zh-TW" sz="1200" dirty="0"/>
              <a:t>. "</a:t>
            </a:r>
            <a:r>
              <a:rPr lang="en" altLang="zh-TW" sz="1200" dirty="0" err="1"/>
              <a:t>Neocognitron</a:t>
            </a:r>
            <a:r>
              <a:rPr lang="en" altLang="zh-TW" sz="1200" dirty="0"/>
              <a:t>: A self-organizing neural network model for a mechanism of pattern recognition unaffected by shift in position." Biological cybernetics 36.4 (1980): 193-202.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63132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5015C3-F075-4227-F2B5-09B129FC3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Back-Propagation Algorithm (1986)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E89AA3-210C-6778-17FA-B665395F0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0EF678-8ED7-A092-800D-3AF8FF640395}"/>
              </a:ext>
            </a:extLst>
          </p:cNvPr>
          <p:cNvSpPr txBox="1"/>
          <p:nvPr/>
        </p:nvSpPr>
        <p:spPr>
          <a:xfrm>
            <a:off x="2893580" y="6274396"/>
            <a:ext cx="64048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 err="1"/>
              <a:t>Rumelhart</a:t>
            </a:r>
            <a:r>
              <a:rPr kumimoji="1" lang="en-US" altLang="zh-TW" sz="1400" dirty="0"/>
              <a:t>, David E., Geoffrey E. Hinton, and Ronald J. Williams. "Learning representations by back-propagating errors." nature 323.6088 (1986): 533-536.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BCDA8D8-017B-E71E-3D18-7108D452A6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3143" y="1494396"/>
            <a:ext cx="4811176" cy="471168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3132887-9FDA-B48B-BC83-EAD2D3AAE056}"/>
              </a:ext>
            </a:extLst>
          </p:cNvPr>
          <p:cNvSpPr/>
          <p:nvPr/>
        </p:nvSpPr>
        <p:spPr>
          <a:xfrm>
            <a:off x="728471" y="4288536"/>
            <a:ext cx="2234185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0DF1AB31-BE59-5FC7-73F2-A7DAB8216972}"/>
              </a:ext>
            </a:extLst>
          </p:cNvPr>
          <p:cNvCxnSpPr>
            <a:cxnSpLocks/>
          </p:cNvCxnSpPr>
          <p:nvPr/>
        </p:nvCxnSpPr>
        <p:spPr>
          <a:xfrm>
            <a:off x="728471" y="4672584"/>
            <a:ext cx="83515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29E4970-9E6A-7455-D061-10B2C10930D1}"/>
              </a:ext>
            </a:extLst>
          </p:cNvPr>
          <p:cNvCxnSpPr>
            <a:cxnSpLocks/>
          </p:cNvCxnSpPr>
          <p:nvPr/>
        </p:nvCxnSpPr>
        <p:spPr>
          <a:xfrm>
            <a:off x="4099559" y="4477512"/>
            <a:ext cx="136476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B503E3C3-EAC5-B5E4-FFDE-9ABD780649A0}"/>
              </a:ext>
            </a:extLst>
          </p:cNvPr>
          <p:cNvCxnSpPr>
            <a:cxnSpLocks/>
          </p:cNvCxnSpPr>
          <p:nvPr/>
        </p:nvCxnSpPr>
        <p:spPr>
          <a:xfrm>
            <a:off x="4428370" y="4660392"/>
            <a:ext cx="10359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6E3D074-4697-09D4-754A-DC5A1FFE089A}"/>
              </a:ext>
            </a:extLst>
          </p:cNvPr>
          <p:cNvCxnSpPr>
            <a:cxnSpLocks/>
          </p:cNvCxnSpPr>
          <p:nvPr/>
        </p:nvCxnSpPr>
        <p:spPr>
          <a:xfrm>
            <a:off x="728471" y="4858512"/>
            <a:ext cx="47358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26BB2E4-AAEC-D74D-C222-AFA46CDE4438}"/>
              </a:ext>
            </a:extLst>
          </p:cNvPr>
          <p:cNvCxnSpPr>
            <a:cxnSpLocks/>
          </p:cNvCxnSpPr>
          <p:nvPr/>
        </p:nvCxnSpPr>
        <p:spPr>
          <a:xfrm>
            <a:off x="728471" y="5047488"/>
            <a:ext cx="2590801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130DA3D-0DED-E1E0-9F1A-471849F49094}"/>
              </a:ext>
            </a:extLst>
          </p:cNvPr>
          <p:cNvCxnSpPr/>
          <p:nvPr/>
        </p:nvCxnSpPr>
        <p:spPr>
          <a:xfrm>
            <a:off x="6912864" y="2249424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3FD767D-B89B-4C4A-4B86-B5F40314617C}"/>
              </a:ext>
            </a:extLst>
          </p:cNvPr>
          <p:cNvSpPr txBox="1"/>
          <p:nvPr/>
        </p:nvSpPr>
        <p:spPr>
          <a:xfrm>
            <a:off x="7547779" y="1850794"/>
            <a:ext cx="155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Forward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4884B571-2496-387E-19C0-83E2B723991B}"/>
              </a:ext>
            </a:extLst>
          </p:cNvPr>
          <p:cNvCxnSpPr>
            <a:cxnSpLocks/>
          </p:cNvCxnSpPr>
          <p:nvPr/>
        </p:nvCxnSpPr>
        <p:spPr>
          <a:xfrm flipH="1">
            <a:off x="6992607" y="5002999"/>
            <a:ext cx="2901429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8C2B2B78-113A-43A8-3CDE-EB9D939A1E56}"/>
              </a:ext>
            </a:extLst>
          </p:cNvPr>
          <p:cNvSpPr txBox="1"/>
          <p:nvPr/>
        </p:nvSpPr>
        <p:spPr>
          <a:xfrm>
            <a:off x="7542178" y="5029269"/>
            <a:ext cx="1767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Backward pass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6BAD8051-592C-4928-A55A-15F827DB38D9}"/>
              </a:ext>
            </a:extLst>
          </p:cNvPr>
          <p:cNvSpPr txBox="1"/>
          <p:nvPr/>
        </p:nvSpPr>
        <p:spPr>
          <a:xfrm>
            <a:off x="9645129" y="2617857"/>
            <a:ext cx="95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Output</a:t>
            </a:r>
            <a:endParaRPr kumimoji="1" lang="zh-TW" altLang="en-US" dirty="0"/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B1B8138-0D73-78C5-250D-F72FA70C0C04}"/>
              </a:ext>
            </a:extLst>
          </p:cNvPr>
          <p:cNvSpPr txBox="1"/>
          <p:nvPr/>
        </p:nvSpPr>
        <p:spPr>
          <a:xfrm>
            <a:off x="10700507" y="2606260"/>
            <a:ext cx="106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Gold Ans</a:t>
            </a:r>
            <a:endParaRPr kumimoji="1"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1ACDD97-DE41-AF72-92A4-8260CD475D7B}"/>
              </a:ext>
            </a:extLst>
          </p:cNvPr>
          <p:cNvSpPr txBox="1"/>
          <p:nvPr/>
        </p:nvSpPr>
        <p:spPr>
          <a:xfrm>
            <a:off x="10957536" y="2860455"/>
            <a:ext cx="48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grpSp>
        <p:nvGrpSpPr>
          <p:cNvPr id="89" name="群組 88">
            <a:extLst>
              <a:ext uri="{FF2B5EF4-FFF2-40B4-BE49-F238E27FC236}">
                <a16:creationId xmlns:a16="http://schemas.microsoft.com/office/drawing/2014/main" id="{E8FD46DC-E0DA-51C2-5F32-D280367F0C22}"/>
              </a:ext>
            </a:extLst>
          </p:cNvPr>
          <p:cNvGrpSpPr/>
          <p:nvPr/>
        </p:nvGrpSpPr>
        <p:grpSpPr>
          <a:xfrm>
            <a:off x="6566649" y="2498295"/>
            <a:ext cx="3819144" cy="2110684"/>
            <a:chOff x="6566649" y="2498295"/>
            <a:chExt cx="3819144" cy="2110684"/>
          </a:xfrm>
        </p:grpSpPr>
        <p:sp>
          <p:nvSpPr>
            <p:cNvPr id="23" name="橢圓 22">
              <a:extLst>
                <a:ext uri="{FF2B5EF4-FFF2-40B4-BE49-F238E27FC236}">
                  <a16:creationId xmlns:a16="http://schemas.microsoft.com/office/drawing/2014/main" id="{7C6FFC5C-FD32-F357-8DB8-1C3623293CFF}"/>
                </a:ext>
              </a:extLst>
            </p:cNvPr>
            <p:cNvSpPr/>
            <p:nvPr/>
          </p:nvSpPr>
          <p:spPr>
            <a:xfrm>
              <a:off x="6989559" y="281591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082CCA01-B89C-F366-D4DC-F70DC1F1BF2C}"/>
                </a:ext>
              </a:extLst>
            </p:cNvPr>
            <p:cNvSpPr/>
            <p:nvPr/>
          </p:nvSpPr>
          <p:spPr>
            <a:xfrm>
              <a:off x="6989559" y="4008232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03F6C990-EEAC-CDD6-5A63-A7C37E1003CB}"/>
                </a:ext>
              </a:extLst>
            </p:cNvPr>
            <p:cNvCxnSpPr>
              <a:cxnSpLocks/>
              <a:stCxn id="23" idx="6"/>
              <a:endCxn id="32" idx="2"/>
            </p:cNvCxnSpPr>
            <p:nvPr/>
          </p:nvCxnSpPr>
          <p:spPr>
            <a:xfrm>
              <a:off x="7561059" y="3101666"/>
              <a:ext cx="1165860" cy="118687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57DE40C-2F2A-9F50-E8AA-B9271025CDEA}"/>
                </a:ext>
              </a:extLst>
            </p:cNvPr>
            <p:cNvCxnSpPr>
              <a:cxnSpLocks/>
              <a:stCxn id="24" idx="6"/>
              <a:endCxn id="31" idx="2"/>
            </p:cNvCxnSpPr>
            <p:nvPr/>
          </p:nvCxnSpPr>
          <p:spPr>
            <a:xfrm flipV="1">
              <a:off x="7561059" y="3103053"/>
              <a:ext cx="1177290" cy="119092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圖片 26" descr="\documentclass{article}&#10;\usepackage{amsmath}&#10;\pagestyle{empty}&#10;\begin{document}&#10;&#10;$x_1$&#10;&#10;&#10;\end{document}" title="IguanaTex Bitmap Display">
              <a:extLst>
                <a:ext uri="{FF2B5EF4-FFF2-40B4-BE49-F238E27FC236}">
                  <a16:creationId xmlns:a16="http://schemas.microsoft.com/office/drawing/2014/main" id="{AF130ACC-A3D7-462E-8A10-0F0A9F5C689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3029571"/>
              <a:ext cx="274320" cy="182880"/>
            </a:xfrm>
            <a:prstGeom prst="rect">
              <a:avLst/>
            </a:prstGeom>
          </p:spPr>
        </p:pic>
        <p:pic>
          <p:nvPicPr>
            <p:cNvPr id="28" name="圖片 27" descr="\documentclass{article}&#10;\usepackage{amsmath}&#10;\pagestyle{empty}&#10;\begin{document}&#10;&#10;$x_2$&#10;&#10;&#10;\end{document}" title="IguanaTex Bitmap Display">
              <a:extLst>
                <a:ext uri="{FF2B5EF4-FFF2-40B4-BE49-F238E27FC236}">
                  <a16:creationId xmlns:a16="http://schemas.microsoft.com/office/drawing/2014/main" id="{685B7FE2-746F-9EAD-C521-3FAE4F6D626F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649" y="4210227"/>
              <a:ext cx="274320" cy="182880"/>
            </a:xfrm>
            <a:prstGeom prst="rect">
              <a:avLst/>
            </a:prstGeom>
          </p:spPr>
        </p:pic>
        <p:pic>
          <p:nvPicPr>
            <p:cNvPr id="29" name="圖片 28" descr="\documentclass{article}&#10;\usepackage{amsmath}&#10;\pagestyle{empty}&#10;\begin{document}&#10;&#10;$w_{1,1}$&#10;&#10;&#10;\end{document}" title="IguanaTex Bitmap Display">
              <a:extLst>
                <a:ext uri="{FF2B5EF4-FFF2-40B4-BE49-F238E27FC236}">
                  <a16:creationId xmlns:a16="http://schemas.microsoft.com/office/drawing/2014/main" id="{BB0501D6-0E16-E02C-8624-F145A078EAC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909" y="2834092"/>
              <a:ext cx="518160" cy="243840"/>
            </a:xfrm>
            <a:prstGeom prst="rect">
              <a:avLst/>
            </a:prstGeom>
          </p:spPr>
        </p:pic>
        <p:pic>
          <p:nvPicPr>
            <p:cNvPr id="30" name="圖片 29" descr="\documentclass{article}&#10;\usepackage{amsmath}&#10;\pagestyle{empty}&#10;\begin{document}&#10;&#10;$w_{2,1}$&#10;&#10;&#10;\end{document}" title="IguanaTex Bitmap Display">
              <a:extLst>
                <a:ext uri="{FF2B5EF4-FFF2-40B4-BE49-F238E27FC236}">
                  <a16:creationId xmlns:a16="http://schemas.microsoft.com/office/drawing/2014/main" id="{08A88B7E-B190-0999-53DD-B87F20A7BBB4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6099" y="3782703"/>
              <a:ext cx="527850" cy="248400"/>
            </a:xfrm>
            <a:prstGeom prst="rect">
              <a:avLst/>
            </a:prstGeom>
          </p:spPr>
        </p:pic>
        <p:sp>
          <p:nvSpPr>
            <p:cNvPr id="31" name="橢圓 30">
              <a:extLst>
                <a:ext uri="{FF2B5EF4-FFF2-40B4-BE49-F238E27FC236}">
                  <a16:creationId xmlns:a16="http://schemas.microsoft.com/office/drawing/2014/main" id="{0B57B9DA-BA50-1B16-794A-17E210EFEF7B}"/>
                </a:ext>
              </a:extLst>
            </p:cNvPr>
            <p:cNvSpPr/>
            <p:nvPr/>
          </p:nvSpPr>
          <p:spPr>
            <a:xfrm>
              <a:off x="8738349" y="28173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橢圓 31">
              <a:extLst>
                <a:ext uri="{FF2B5EF4-FFF2-40B4-BE49-F238E27FC236}">
                  <a16:creationId xmlns:a16="http://schemas.microsoft.com/office/drawing/2014/main" id="{28FB6F52-D77B-D5ED-62B4-3E275B719720}"/>
                </a:ext>
              </a:extLst>
            </p:cNvPr>
            <p:cNvSpPr/>
            <p:nvPr/>
          </p:nvSpPr>
          <p:spPr>
            <a:xfrm>
              <a:off x="8726919" y="4002786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585B8914-5AF3-A5A5-D1BE-06F8454EAC11}"/>
                </a:ext>
              </a:extLst>
            </p:cNvPr>
            <p:cNvCxnSpPr>
              <a:cxnSpLocks/>
              <a:stCxn id="23" idx="6"/>
              <a:endCxn id="31" idx="2"/>
            </p:cNvCxnSpPr>
            <p:nvPr/>
          </p:nvCxnSpPr>
          <p:spPr>
            <a:xfrm>
              <a:off x="7561059" y="3101666"/>
              <a:ext cx="1177290" cy="138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738C47BA-0332-FE8C-1B87-D2284D0E2C26}"/>
                </a:ext>
              </a:extLst>
            </p:cNvPr>
            <p:cNvCxnSpPr>
              <a:cxnSpLocks/>
              <a:stCxn id="24" idx="6"/>
              <a:endCxn id="32" idx="2"/>
            </p:cNvCxnSpPr>
            <p:nvPr/>
          </p:nvCxnSpPr>
          <p:spPr>
            <a:xfrm flipV="1">
              <a:off x="7561059" y="4288536"/>
              <a:ext cx="1165860" cy="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圖片 34" descr="\documentclass{article}&#10;\usepackage{amsmath}&#10;\pagestyle{empty}&#10;\begin{document}&#10;&#10;$w_{2,2}$&#10;&#10;&#10;\end{document}" title="IguanaTex Bitmap Display">
              <a:extLst>
                <a:ext uri="{FF2B5EF4-FFF2-40B4-BE49-F238E27FC236}">
                  <a16:creationId xmlns:a16="http://schemas.microsoft.com/office/drawing/2014/main" id="{A65CCE4A-A9BC-4A68-EA62-08201E504853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949" y="4365139"/>
              <a:ext cx="518160" cy="243840"/>
            </a:xfrm>
            <a:prstGeom prst="rect">
              <a:avLst/>
            </a:prstGeom>
          </p:spPr>
        </p:pic>
        <p:pic>
          <p:nvPicPr>
            <p:cNvPr id="36" name="圖片 35" descr="\documentclass{article}&#10;\usepackage{amsmath}&#10;\pagestyle{empty}&#10;\begin{document}&#10;&#10;$w_{1,2}$&#10;&#10;&#10;\end{document}" title="IguanaTex Bitmap Display">
              <a:extLst>
                <a:ext uri="{FF2B5EF4-FFF2-40B4-BE49-F238E27FC236}">
                  <a16:creationId xmlns:a16="http://schemas.microsoft.com/office/drawing/2014/main" id="{9CB075AD-E945-C574-295E-7B0886C5317B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5309" y="3410147"/>
              <a:ext cx="518160" cy="243840"/>
            </a:xfrm>
            <a:prstGeom prst="rect">
              <a:avLst/>
            </a:prstGeom>
          </p:spPr>
        </p:pic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A828F998-183A-800A-566D-A3145B7B9506}"/>
                </a:ext>
              </a:extLst>
            </p:cNvPr>
            <p:cNvSpPr/>
            <p:nvPr/>
          </p:nvSpPr>
          <p:spPr>
            <a:xfrm>
              <a:off x="9814293" y="3388803"/>
              <a:ext cx="571500" cy="5715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B9F46413-EBC8-B9ED-39B7-38CF248B53AE}"/>
                </a:ext>
              </a:extLst>
            </p:cNvPr>
            <p:cNvCxnSpPr>
              <a:cxnSpLocks/>
              <a:stCxn id="31" idx="6"/>
              <a:endCxn id="37" idx="2"/>
            </p:cNvCxnSpPr>
            <p:nvPr/>
          </p:nvCxnSpPr>
          <p:spPr>
            <a:xfrm>
              <a:off x="9309849" y="3103053"/>
              <a:ext cx="504444" cy="5715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2CE578AF-FCC1-F3B9-7031-23301AFF08FE}"/>
                </a:ext>
              </a:extLst>
            </p:cNvPr>
            <p:cNvCxnSpPr>
              <a:cxnSpLocks/>
              <a:stCxn id="32" idx="6"/>
              <a:endCxn id="37" idx="2"/>
            </p:cNvCxnSpPr>
            <p:nvPr/>
          </p:nvCxnSpPr>
          <p:spPr>
            <a:xfrm flipV="1">
              <a:off x="9298419" y="3674553"/>
              <a:ext cx="515874" cy="61398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圖片 39" descr="\documentclass{article}&#10;\usepackage{amsmath}&#10;\pagestyle{empty}&#10;\begin{document}&#10;&#10;$w'_{1,1}$&#10;&#10;&#10;\end{document}" title="IguanaTex Bitmap Display">
              <a:extLst>
                <a:ext uri="{FF2B5EF4-FFF2-40B4-BE49-F238E27FC236}">
                  <a16:creationId xmlns:a16="http://schemas.microsoft.com/office/drawing/2014/main" id="{02A9299D-3702-AFB9-AE30-3EC2D594BD62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5391" y="2987189"/>
              <a:ext cx="518160" cy="365760"/>
            </a:xfrm>
            <a:prstGeom prst="rect">
              <a:avLst/>
            </a:prstGeom>
          </p:spPr>
        </p:pic>
        <p:pic>
          <p:nvPicPr>
            <p:cNvPr id="41" name="圖片 40" descr="\documentclass{article}&#10;\usepackage{amsmath}&#10;\pagestyle{empty}&#10;\begin{document}&#10;&#10;$w'_{2,1}$&#10;&#10;&#10;\end{document}" title="IguanaTex Bitmap Display">
              <a:extLst>
                <a:ext uri="{FF2B5EF4-FFF2-40B4-BE49-F238E27FC236}">
                  <a16:creationId xmlns:a16="http://schemas.microsoft.com/office/drawing/2014/main" id="{A4F14544-E311-2B4B-3767-B2A76680FC1C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4629" y="4123487"/>
              <a:ext cx="518160" cy="365760"/>
            </a:xfrm>
            <a:prstGeom prst="rect">
              <a:avLst/>
            </a:prstGeom>
          </p:spPr>
        </p:pic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3E6B2957-A706-40CA-5C28-09E51E2A6FEB}"/>
                </a:ext>
              </a:extLst>
            </p:cNvPr>
            <p:cNvCxnSpPr/>
            <p:nvPr/>
          </p:nvCxnSpPr>
          <p:spPr>
            <a:xfrm>
              <a:off x="8792125" y="3204192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D178035-A75B-3093-1508-FB19A1BE5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52293" y="2975592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247D37F9-F844-AA51-2119-35E12172C4F4}"/>
                </a:ext>
              </a:extLst>
            </p:cNvPr>
            <p:cNvCxnSpPr/>
            <p:nvPr/>
          </p:nvCxnSpPr>
          <p:spPr>
            <a:xfrm>
              <a:off x="8787934" y="4399630"/>
              <a:ext cx="26517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F01109DC-2E9B-80EA-9711-BD95AAC1C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48102" y="4171030"/>
              <a:ext cx="182880" cy="22999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圖片 46" descr="\documentclass{article}&#10;\usepackage{amsmath}&#10;\pagestyle{empty}&#10;\begin{document}&#10;&#10;$h_2$&#10;&#10;&#10;\end{document}" title="IguanaTex Bitmap Display">
              <a:extLst>
                <a:ext uri="{FF2B5EF4-FFF2-40B4-BE49-F238E27FC236}">
                  <a16:creationId xmlns:a16="http://schemas.microsoft.com/office/drawing/2014/main" id="{DC221DE1-CFCC-205C-01B4-19EA635785A7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9956" y="3702009"/>
              <a:ext cx="274320" cy="274320"/>
            </a:xfrm>
            <a:prstGeom prst="rect">
              <a:avLst/>
            </a:prstGeom>
          </p:spPr>
        </p:pic>
        <p:pic>
          <p:nvPicPr>
            <p:cNvPr id="48" name="圖片 47" descr="\documentclass{article}&#10;\usepackage{amsmath}&#10;\pagestyle{empty}&#10;\begin{document}&#10;&#10;$h_1$&#10;&#10;&#10;\end{document}" title="IguanaTex Bitmap Display">
              <a:extLst>
                <a:ext uri="{FF2B5EF4-FFF2-40B4-BE49-F238E27FC236}">
                  <a16:creationId xmlns:a16="http://schemas.microsoft.com/office/drawing/2014/main" id="{C4719101-0ED6-DAB9-04B7-017E88AEB95A}"/>
                </a:ext>
              </a:extLst>
            </p:cNvPr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5509" y="2498295"/>
              <a:ext cx="274320" cy="274320"/>
            </a:xfrm>
            <a:prstGeom prst="rect">
              <a:avLst/>
            </a:prstGeom>
          </p:spPr>
        </p:pic>
      </p:grp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FEC6BB23-ACEA-9606-4CA3-969286BF5955}"/>
              </a:ext>
            </a:extLst>
          </p:cNvPr>
          <p:cNvSpPr txBox="1"/>
          <p:nvPr/>
        </p:nvSpPr>
        <p:spPr>
          <a:xfrm>
            <a:off x="9856713" y="2860455"/>
            <a:ext cx="48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0.5</a:t>
            </a:r>
            <a:endParaRPr kumimoji="1" lang="zh-TW" altLang="en-US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9F29EEF4-FE53-F4E4-19E6-27EB64B6C998}"/>
              </a:ext>
            </a:extLst>
          </p:cNvPr>
          <p:cNvCxnSpPr>
            <a:cxnSpLocks/>
          </p:cNvCxnSpPr>
          <p:nvPr/>
        </p:nvCxnSpPr>
        <p:spPr>
          <a:xfrm>
            <a:off x="10424490" y="3045121"/>
            <a:ext cx="462251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4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79" grpId="0"/>
      <p:bldP spid="80" grpId="0"/>
      <p:bldP spid="81" grpId="0"/>
      <p:bldP spid="83" grpId="0"/>
      <p:bldP spid="8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5F921-6EDA-8035-DF5A-29236B09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LeNet-5: Early Convolutional Neural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33731-16DB-5002-AEBB-F878DB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A1E17D-2FF5-9EA8-2851-EFA2254B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77E946-6310-70A6-8137-0AF239AFB8D3}"/>
              </a:ext>
            </a:extLst>
          </p:cNvPr>
          <p:cNvSpPr txBox="1"/>
          <p:nvPr/>
        </p:nvSpPr>
        <p:spPr>
          <a:xfrm>
            <a:off x="2229176" y="5951791"/>
            <a:ext cx="776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LeCun</a:t>
            </a:r>
            <a:r>
              <a:rPr kumimoji="1" lang="en" altLang="zh-TW" dirty="0"/>
              <a:t>, Y., </a:t>
            </a:r>
            <a:r>
              <a:rPr kumimoji="1" lang="en" altLang="zh-TW" dirty="0" err="1"/>
              <a:t>Bottou</a:t>
            </a:r>
            <a:r>
              <a:rPr kumimoji="1" lang="en" altLang="zh-TW" dirty="0"/>
              <a:t>, L., </a:t>
            </a:r>
            <a:r>
              <a:rPr kumimoji="1" lang="en" altLang="zh-TW" dirty="0" err="1"/>
              <a:t>Bengio</a:t>
            </a:r>
            <a:r>
              <a:rPr kumimoji="1" lang="en" altLang="zh-TW" dirty="0"/>
              <a:t>, Y., &amp; Haffner, P. (</a:t>
            </a:r>
            <a:r>
              <a:rPr kumimoji="1" lang="en" altLang="zh-TW" dirty="0">
                <a:solidFill>
                  <a:srgbClr val="FF0000"/>
                </a:solidFill>
              </a:rPr>
              <a:t>1998</a:t>
            </a:r>
            <a:r>
              <a:rPr kumimoji="1" lang="en" altLang="zh-TW" dirty="0"/>
              <a:t>). Gradient-based learning applied to document recognition. Proceedings of the IEEE, 86(11), 2278-2324.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628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69205-63D9-64C5-0C42-1C3E4F8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Examples of Convolutions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CF5FA-EC83-05C3-775E-65B473F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0030-E68A-DDBB-99FA-D1DFE6D6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22" y="2385098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F486A9-BF46-1329-334D-B2B4E35A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12" y="2385098"/>
            <a:ext cx="3037771" cy="29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E43F88-9EA0-84C5-D73C-0F9AF8E4E1AF}"/>
              </a:ext>
            </a:extLst>
          </p:cNvPr>
          <p:cNvSpPr txBox="1"/>
          <p:nvPr/>
        </p:nvSpPr>
        <p:spPr>
          <a:xfrm>
            <a:off x="2621706" y="6194135"/>
            <a:ext cx="69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4A77AF-F6B2-2136-8350-A0484A9E702A}"/>
              </a:ext>
            </a:extLst>
          </p:cNvPr>
          <p:cNvSpPr txBox="1"/>
          <p:nvPr/>
        </p:nvSpPr>
        <p:spPr>
          <a:xfrm>
            <a:off x="2480118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5E5B8E-A401-53A7-E71F-6DB53B84B665}"/>
              </a:ext>
            </a:extLst>
          </p:cNvPr>
          <p:cNvSpPr txBox="1"/>
          <p:nvPr/>
        </p:nvSpPr>
        <p:spPr>
          <a:xfrm>
            <a:off x="6320769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443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509D5-8389-444B-C611-5FB309A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C2038-B8B5-EB7A-1D58-E93A213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AFA36D-5467-848A-CA4F-5FDA1CDA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5" y="2224215"/>
            <a:ext cx="8142869" cy="3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F68213-8993-EA71-3762-48DD0E119370}"/>
              </a:ext>
            </a:extLst>
          </p:cNvPr>
          <p:cNvSpPr txBox="1"/>
          <p:nvPr/>
        </p:nvSpPr>
        <p:spPr>
          <a:xfrm>
            <a:off x="2363635" y="6304510"/>
            <a:ext cx="749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Figure source: https://</a:t>
            </a:r>
            <a:r>
              <a:rPr kumimoji="1" lang="en-US" altLang="zh-TW" dirty="0" err="1"/>
              <a:t>www.kaggle.com</a:t>
            </a:r>
            <a:r>
              <a:rPr kumimoji="1" lang="en-US" altLang="zh-TW" dirty="0"/>
              <a:t>/discussions/getting-started/149448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23743-ECB4-67CC-77E0-F7B8BC4102E4}"/>
              </a:ext>
            </a:extLst>
          </p:cNvPr>
          <p:cNvSpPr txBox="1"/>
          <p:nvPr/>
        </p:nvSpPr>
        <p:spPr>
          <a:xfrm>
            <a:off x="736600" y="1622193"/>
            <a:ext cx="756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Complete name: ImageNet Large Scale Visual Recognition Challenge (ILSVRC)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207CD2-67F7-1018-622D-5FEF84062818}"/>
              </a:ext>
            </a:extLst>
          </p:cNvPr>
          <p:cNvSpPr txBox="1"/>
          <p:nvPr/>
        </p:nvSpPr>
        <p:spPr>
          <a:xfrm>
            <a:off x="4197096" y="2641570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AlexNet</a:t>
            </a:r>
            <a:endParaRPr kumimoji="1" lang="zh-TW" altLang="en-US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466B629-7523-42E1-1555-93D6146D2E61}"/>
              </a:ext>
            </a:extLst>
          </p:cNvPr>
          <p:cNvCxnSpPr>
            <a:cxnSpLocks/>
          </p:cNvCxnSpPr>
          <p:nvPr/>
        </p:nvCxnSpPr>
        <p:spPr>
          <a:xfrm>
            <a:off x="4727448" y="2983470"/>
            <a:ext cx="0" cy="6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Introduction to Machine Learning and Deep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History of Deep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Course Introduction and requirements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7BE1F8-ED54-2C1D-7286-600AE60A1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Growing Trend of GPU Usage during the 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ACD33B-A52E-4C86-5C80-F00AB7BC1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4098" name="Picture 2" descr="Figure 2. The rapidly falling ILSVRC winning entry classification error rate (red line) and the growing number of entries using GPUs each year (green bars).">
            <a:extLst>
              <a:ext uri="{FF2B5EF4-FFF2-40B4-BE49-F238E27FC236}">
                <a16:creationId xmlns:a16="http://schemas.microsoft.com/office/drawing/2014/main" id="{D4A63D4A-F29A-8FBE-4835-F05484B3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872" y="1704869"/>
            <a:ext cx="5332912" cy="444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4FF656-A5F7-0F38-1580-844390C94C9E}"/>
              </a:ext>
            </a:extLst>
          </p:cNvPr>
          <p:cNvSpPr txBox="1"/>
          <p:nvPr/>
        </p:nvSpPr>
        <p:spPr>
          <a:xfrm>
            <a:off x="2987040" y="6114636"/>
            <a:ext cx="627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Figure source: https://</a:t>
            </a:r>
            <a:r>
              <a:rPr kumimoji="1" lang="en" altLang="zh-TW" dirty="0" err="1"/>
              <a:t>developer.nvidia.com</a:t>
            </a:r>
            <a:r>
              <a:rPr kumimoji="1" lang="en" altLang="zh-TW" dirty="0"/>
              <a:t>/blog/nvidia-ibm-cloud-support-imagenet-large-scale-visual-recognition-challenge/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51870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18A6AF-7B22-CC69-75B1-5FB9B29F3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Growing Sizes of Deep Learning Models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68BEA3B-63A1-E6AE-CF91-0326058C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2DAFFE-64FC-9AE6-BA41-0DAD8E0EF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7220" y="1929528"/>
            <a:ext cx="7977559" cy="406893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762D9CD-2235-EB86-3591-38BDF862A98E}"/>
              </a:ext>
            </a:extLst>
          </p:cNvPr>
          <p:cNvSpPr txBox="1"/>
          <p:nvPr/>
        </p:nvSpPr>
        <p:spPr>
          <a:xfrm>
            <a:off x="2412056" y="6271079"/>
            <a:ext cx="7400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Wu, Z., Dai, L. Y., Novick, A., Glick, M., Zhu, Z., Rumley, S., ... &amp; Bergman, K. (2023). Peta-scale embedded photonics architecture for distributed deep learning applications. Journal of Lightwave Technology, 41(12), 3737-3749.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36124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8BCDA0-487C-1827-E408-A70A1FFD6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InstructGPT</a:t>
            </a:r>
            <a:r>
              <a:rPr kumimoji="1" lang="en-US" altLang="zh-TW" dirty="0"/>
              <a:t>: the precursor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39575A-6C29-1E98-B79E-387E71BC4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16C1DD5-97DE-81CF-FCD5-B617DB2D1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05" y="2082990"/>
            <a:ext cx="10155190" cy="391048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1A4BF0C-9016-F054-3F01-09E4E7DF534E}"/>
              </a:ext>
            </a:extLst>
          </p:cNvPr>
          <p:cNvSpPr txBox="1"/>
          <p:nvPr/>
        </p:nvSpPr>
        <p:spPr>
          <a:xfrm>
            <a:off x="749808" y="1536192"/>
            <a:ext cx="37856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Model size: 175B (same as GPT-3)</a:t>
            </a:r>
            <a:endParaRPr kumimoji="1"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C72633A-D4F5-4FBB-4D43-FD390B8BEDCA}"/>
              </a:ext>
            </a:extLst>
          </p:cNvPr>
          <p:cNvSpPr txBox="1"/>
          <p:nvPr/>
        </p:nvSpPr>
        <p:spPr>
          <a:xfrm>
            <a:off x="2642616" y="6257465"/>
            <a:ext cx="7982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openai.com</a:t>
            </a:r>
            <a:r>
              <a:rPr kumimoji="1" lang="en-US" altLang="zh-TW" sz="1400" dirty="0"/>
              <a:t>/index/instruction-following/</a:t>
            </a:r>
          </a:p>
          <a:p>
            <a:r>
              <a:rPr kumimoji="1" lang="en" altLang="zh-TW" sz="1400" dirty="0"/>
              <a:t>Ouyang, Long, et al. “Training language models to follow instructions with human feedback.” </a:t>
            </a:r>
            <a:r>
              <a:rPr kumimoji="1" lang="en" altLang="zh-TW" sz="1400" dirty="0" err="1"/>
              <a:t>NeurIPS</a:t>
            </a:r>
            <a:r>
              <a:rPr kumimoji="1" lang="en" altLang="zh-TW" sz="1400" dirty="0"/>
              <a:t> 2022.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925008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模型訓練師新手村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83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所有的機器學習都是在做最佳化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613424A-5D52-1845-DBC7-9024B9F1B416}"/>
              </a:ext>
            </a:extLst>
          </p:cNvPr>
          <p:cNvSpPr txBox="1"/>
          <p:nvPr/>
        </p:nvSpPr>
        <p:spPr>
          <a:xfrm>
            <a:off x="4669858" y="2567830"/>
            <a:ext cx="1007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🤖</a:t>
            </a:r>
          </a:p>
        </p:txBody>
      </p:sp>
      <p:pic>
        <p:nvPicPr>
          <p:cNvPr id="7" name="圖形 6" descr="報紙 外框">
            <a:extLst>
              <a:ext uri="{FF2B5EF4-FFF2-40B4-BE49-F238E27FC236}">
                <a16:creationId xmlns:a16="http://schemas.microsoft.com/office/drawing/2014/main" id="{788CF887-DFEE-112B-271E-4C52B34572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02067" y="2490829"/>
            <a:ext cx="914400" cy="914400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1B48EC0-E2D4-54CD-5620-36A72F9B6EEE}"/>
              </a:ext>
            </a:extLst>
          </p:cNvPr>
          <p:cNvCxnSpPr/>
          <p:nvPr/>
        </p:nvCxnSpPr>
        <p:spPr>
          <a:xfrm>
            <a:off x="2954956" y="294802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 descr="\documentclass{article}&#10;\usepackage{amsmath}&#10;\pagestyle{empty}&#10;\begin{document}&#10;&#10;&#10;[0, 1]&#10;&#10;\end{document}" title="IguanaTex Bitmap Display">
            <a:extLst>
              <a:ext uri="{FF2B5EF4-FFF2-40B4-BE49-F238E27FC236}">
                <a16:creationId xmlns:a16="http://schemas.microsoft.com/office/drawing/2014/main" id="{A30AF15A-3893-40BA-65F7-38C327E7F4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2" y="2831749"/>
            <a:ext cx="508000" cy="254000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A92A7FCE-9BBA-EA21-FE24-CA0DF55B21AE}"/>
              </a:ext>
            </a:extLst>
          </p:cNvPr>
          <p:cNvCxnSpPr/>
          <p:nvPr/>
        </p:nvCxnSpPr>
        <p:spPr>
          <a:xfrm>
            <a:off x="5985310" y="2958749"/>
            <a:ext cx="137641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\documentclass{article}&#10;\usepackage{amsmath}&#10;\pagestyle{empty}&#10;\begin{document}&#10;&#10;&#10;[1, 0]&#10;&#10;\end{document}" title="IguanaTex Bitmap Display">
            <a:extLst>
              <a:ext uri="{FF2B5EF4-FFF2-40B4-BE49-F238E27FC236}">
                <a16:creationId xmlns:a16="http://schemas.microsoft.com/office/drawing/2014/main" id="{F1D45B3D-547C-2E7B-B211-098118FECD7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272" y="4527994"/>
            <a:ext cx="508000" cy="254000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C6CCBEE1-E63E-F470-0946-AAB8BABD84DF}"/>
              </a:ext>
            </a:extLst>
          </p:cNvPr>
          <p:cNvSpPr txBox="1"/>
          <p:nvPr/>
        </p:nvSpPr>
        <p:spPr>
          <a:xfrm>
            <a:off x="8888306" y="2777241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A171311-9A6A-B8C7-AC22-E830E46F994B}"/>
              </a:ext>
            </a:extLst>
          </p:cNvPr>
          <p:cNvSpPr txBox="1"/>
          <p:nvPr/>
        </p:nvSpPr>
        <p:spPr>
          <a:xfrm>
            <a:off x="8888306" y="4499203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622DA83-B428-CB68-BA5A-32AD7200CCF3}"/>
              </a:ext>
            </a:extLst>
          </p:cNvPr>
          <p:cNvCxnSpPr/>
          <p:nvPr/>
        </p:nvCxnSpPr>
        <p:spPr>
          <a:xfrm>
            <a:off x="8155272" y="3419525"/>
            <a:ext cx="0" cy="974266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52E6855-7F43-5ADB-D9FE-98BED7046715}"/>
              </a:ext>
            </a:extLst>
          </p:cNvPr>
          <p:cNvSpPr txBox="1"/>
          <p:nvPr/>
        </p:nvSpPr>
        <p:spPr>
          <a:xfrm>
            <a:off x="6096000" y="3583493"/>
            <a:ext cx="2179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目標函數</a:t>
            </a:r>
            <a:endParaRPr kumimoji="1" lang="en-US" altLang="zh-TW" dirty="0">
              <a:solidFill>
                <a:srgbClr val="FF000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用來衡量差異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8C3F691-7B2F-FF0A-1A22-965C954D2C6D}"/>
              </a:ext>
            </a:extLst>
          </p:cNvPr>
          <p:cNvSpPr txBox="1"/>
          <p:nvPr/>
        </p:nvSpPr>
        <p:spPr>
          <a:xfrm>
            <a:off x="3580598" y="5408150"/>
            <a:ext cx="7488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最小化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Predictions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和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Ground-truths</a:t>
            </a:r>
            <a:r>
              <a:rPr kumimoji="1" lang="zh-TW" altLang="en-US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之間的差異即為機器學習的目標</a:t>
            </a:r>
          </a:p>
        </p:txBody>
      </p:sp>
    </p:spTree>
    <p:extLst>
      <p:ext uri="{BB962C8B-B14F-4D97-AF65-F5344CB8AC3E}">
        <p14:creationId xmlns:p14="http://schemas.microsoft.com/office/powerpoint/2010/main" val="4285121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0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994DE1-000B-912D-E0EA-2431D9BEF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目標函數的別名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59215A-EB72-9334-4F91-3509C4DC3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82C4CB4-460B-CDE5-E307-EF02798413B4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目標函數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(Objective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損失函數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 Function)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誤差值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(Loss)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可能採用「交叉熵」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(Cross entropy)</a:t>
            </a:r>
          </a:p>
        </p:txBody>
      </p:sp>
    </p:spTree>
    <p:extLst>
      <p:ext uri="{BB962C8B-B14F-4D97-AF65-F5344CB8AC3E}">
        <p14:creationId xmlns:p14="http://schemas.microsoft.com/office/powerpoint/2010/main" val="1863385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9F4F9-53F9-EB98-4171-1BED97453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如何訓練模型：資料集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DD5409-AE0E-05A6-A869-64ACEEDE1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圖形 6" descr="書本 以實心填滿">
            <a:extLst>
              <a:ext uri="{FF2B5EF4-FFF2-40B4-BE49-F238E27FC236}">
                <a16:creationId xmlns:a16="http://schemas.microsoft.com/office/drawing/2014/main" id="{A953D788-7396-4C55-870C-D427DE0F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0808" y="3228765"/>
            <a:ext cx="914400" cy="914400"/>
          </a:xfrm>
          <a:prstGeom prst="rect">
            <a:avLst/>
          </a:prstGeom>
        </p:spPr>
      </p:pic>
      <p:pic>
        <p:nvPicPr>
          <p:cNvPr id="8" name="圖形 7" descr="報紙 外框">
            <a:extLst>
              <a:ext uri="{FF2B5EF4-FFF2-40B4-BE49-F238E27FC236}">
                <a16:creationId xmlns:a16="http://schemas.microsoft.com/office/drawing/2014/main" id="{8DC1824A-9160-DFF0-9309-38D0121B1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26429" y="3228765"/>
            <a:ext cx="914400" cy="9144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BFC93BB7-224C-9970-AAE0-ADC03F869F69}"/>
              </a:ext>
            </a:extLst>
          </p:cNvPr>
          <p:cNvSpPr txBox="1"/>
          <p:nvPr/>
        </p:nvSpPr>
        <p:spPr>
          <a:xfrm>
            <a:off x="2914851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630997-26C9-5248-8800-0F2AECAD8BD0}"/>
              </a:ext>
            </a:extLst>
          </p:cNvPr>
          <p:cNvSpPr txBox="1"/>
          <p:nvPr/>
        </p:nvSpPr>
        <p:spPr>
          <a:xfrm>
            <a:off x="6580472" y="2186012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Test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測試資料集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形 10" descr="書本 以實心填滿">
            <a:extLst>
              <a:ext uri="{FF2B5EF4-FFF2-40B4-BE49-F238E27FC236}">
                <a16:creationId xmlns:a16="http://schemas.microsoft.com/office/drawing/2014/main" id="{0F8466F8-52BB-2DFF-1A8D-034AF154C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8775" y="5501160"/>
            <a:ext cx="914400" cy="914400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C9AABECE-579F-A34C-A2C3-1476CE26B65C}"/>
              </a:ext>
            </a:extLst>
          </p:cNvPr>
          <p:cNvSpPr txBox="1"/>
          <p:nvPr/>
        </p:nvSpPr>
        <p:spPr>
          <a:xfrm>
            <a:off x="1682818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Training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訓練資料集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pic>
        <p:nvPicPr>
          <p:cNvPr id="13" name="圖形 12" descr="書本 以實心填滿">
            <a:extLst>
              <a:ext uri="{FF2B5EF4-FFF2-40B4-BE49-F238E27FC236}">
                <a16:creationId xmlns:a16="http://schemas.microsoft.com/office/drawing/2014/main" id="{B6CA68CE-EE47-9CA6-AB36-54E42DFAA1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5090" y="5501160"/>
            <a:ext cx="914400" cy="91440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A189AE-E2EE-362B-2892-F7BBA9D1DE6E}"/>
              </a:ext>
            </a:extLst>
          </p:cNvPr>
          <p:cNvSpPr txBox="1"/>
          <p:nvPr/>
        </p:nvSpPr>
        <p:spPr>
          <a:xfrm>
            <a:off x="4089133" y="4458407"/>
            <a:ext cx="2406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Validation Set</a:t>
            </a:r>
          </a:p>
          <a:p>
            <a:pPr algn="ctr"/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驗證資料集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cxnSp>
        <p:nvCxnSpPr>
          <p:cNvPr id="16" name="肘形接點 15">
            <a:extLst>
              <a:ext uri="{FF2B5EF4-FFF2-40B4-BE49-F238E27FC236}">
                <a16:creationId xmlns:a16="http://schemas.microsoft.com/office/drawing/2014/main" id="{A90677DF-2F64-6B52-FEBC-5A26A961A84C}"/>
              </a:ext>
            </a:extLst>
          </p:cNvPr>
          <p:cNvCxnSpPr>
            <a:cxnSpLocks/>
            <a:stCxn id="12" idx="0"/>
            <a:endCxn id="14" idx="0"/>
          </p:cNvCxnSpPr>
          <p:nvPr/>
        </p:nvCxnSpPr>
        <p:spPr>
          <a:xfrm rot="5400000" flipH="1" flipV="1">
            <a:off x="4089133" y="3255250"/>
            <a:ext cx="12700" cy="2406315"/>
          </a:xfrm>
          <a:prstGeom prst="bentConnector3">
            <a:avLst>
              <a:gd name="adj1" fmla="val 18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434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如何訓練模型：演算法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3780120-9715-A5F4-EA30-DEFFA1F9BD39}"/>
              </a:ext>
            </a:extLst>
          </p:cNvPr>
          <p:cNvSpPr/>
          <p:nvPr/>
        </p:nvSpPr>
        <p:spPr>
          <a:xfrm>
            <a:off x="1609919" y="245662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EAE2F1-0F5A-D634-811A-3EAF6BCABC89}"/>
              </a:ext>
            </a:extLst>
          </p:cNvPr>
          <p:cNvSpPr/>
          <p:nvPr/>
        </p:nvSpPr>
        <p:spPr>
          <a:xfrm>
            <a:off x="1609919" y="364894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C28CFF-0518-0FBB-D3D6-C01AF0C31B6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2181419" y="274237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049B9F-E06D-5984-724A-0FA9313AB4F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2181419" y="274376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\documentclass{article}&#10;\usepackage{amsmath}&#10;\pagestyle{empty}&#10;\begin{document}&#10;&#10;$x_1$&#10;&#10;&#10;\end{document}" title="IguanaTex Bitmap Display">
            <a:extLst>
              <a:ext uri="{FF2B5EF4-FFF2-40B4-BE49-F238E27FC236}">
                <a16:creationId xmlns:a16="http://schemas.microsoft.com/office/drawing/2014/main" id="{45385EDB-77E4-4D0F-7354-EA4031FC58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9" y="2670284"/>
            <a:ext cx="274320" cy="182880"/>
          </a:xfrm>
          <a:prstGeom prst="rect">
            <a:avLst/>
          </a:prstGeom>
        </p:spPr>
      </p:pic>
      <p:pic>
        <p:nvPicPr>
          <p:cNvPr id="10" name="圖片 9" descr="\documentclass{article}&#10;\usepackage{amsmath}&#10;\pagestyle{empty}&#10;\begin{document}&#10;&#10;$x_2$&#10;&#10;&#10;\end{document}" title="IguanaTex Bitmap Display">
            <a:extLst>
              <a:ext uri="{FF2B5EF4-FFF2-40B4-BE49-F238E27FC236}">
                <a16:creationId xmlns:a16="http://schemas.microsoft.com/office/drawing/2014/main" id="{2273E269-D9FC-064A-EA96-075F49D5D46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009" y="3850940"/>
            <a:ext cx="274320" cy="182880"/>
          </a:xfrm>
          <a:prstGeom prst="rect">
            <a:avLst/>
          </a:prstGeom>
        </p:spPr>
      </p:pic>
      <p:pic>
        <p:nvPicPr>
          <p:cNvPr id="11" name="圖片 10" descr="\documentclass{article}&#10;\usepackage{amsmath}&#10;\pagestyle{empty}&#10;\begin{document}&#10;&#10;$w_{1,1}$&#10;&#10;&#10;\end{document}" title="IguanaTex Bitmap Display">
            <a:extLst>
              <a:ext uri="{FF2B5EF4-FFF2-40B4-BE49-F238E27FC236}">
                <a16:creationId xmlns:a16="http://schemas.microsoft.com/office/drawing/2014/main" id="{4C6D27C9-DF6A-E857-0373-4C008E822CB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269" y="2474805"/>
            <a:ext cx="518160" cy="243840"/>
          </a:xfrm>
          <a:prstGeom prst="rect">
            <a:avLst/>
          </a:prstGeom>
        </p:spPr>
      </p:pic>
      <p:pic>
        <p:nvPicPr>
          <p:cNvPr id="12" name="圖片 11" descr="\documentclass{article}&#10;\usepackage{amsmath}&#10;\pagestyle{empty}&#10;\begin{document}&#10;&#10;$w_{2,1}$&#10;&#10;&#10;\end{document}" title="IguanaTex Bitmap Display">
            <a:extLst>
              <a:ext uri="{FF2B5EF4-FFF2-40B4-BE49-F238E27FC236}">
                <a16:creationId xmlns:a16="http://schemas.microsoft.com/office/drawing/2014/main" id="{F3A501F5-4406-9D67-0E83-71FA78CC89D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459" y="3423416"/>
            <a:ext cx="527850" cy="248400"/>
          </a:xfrm>
          <a:prstGeom prst="rect">
            <a:avLst/>
          </a:prstGeom>
        </p:spPr>
      </p:pic>
      <p:sp>
        <p:nvSpPr>
          <p:cNvPr id="13" name="橢圓 12">
            <a:extLst>
              <a:ext uri="{FF2B5EF4-FFF2-40B4-BE49-F238E27FC236}">
                <a16:creationId xmlns:a16="http://schemas.microsoft.com/office/drawing/2014/main" id="{C0104BBE-3FC6-FC26-57DE-E8A026611A7A}"/>
              </a:ext>
            </a:extLst>
          </p:cNvPr>
          <p:cNvSpPr/>
          <p:nvPr/>
        </p:nvSpPr>
        <p:spPr>
          <a:xfrm>
            <a:off x="3358709" y="24580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36FFCBA-112A-EDE5-E631-196614CAD419}"/>
              </a:ext>
            </a:extLst>
          </p:cNvPr>
          <p:cNvSpPr/>
          <p:nvPr/>
        </p:nvSpPr>
        <p:spPr>
          <a:xfrm>
            <a:off x="3347279" y="364349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7060211-BC0E-D1E1-3D10-2ED566C8956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2181419" y="274237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32DA564-6EA7-740D-DAD6-CF1B6F7A0BB9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181419" y="392924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 descr="\documentclass{article}&#10;\usepackage{amsmath}&#10;\pagestyle{empty}&#10;\begin{document}&#10;&#10;$w_{2,2}$&#10;&#10;&#10;\end{document}" title="IguanaTex Bitmap Display">
            <a:extLst>
              <a:ext uri="{FF2B5EF4-FFF2-40B4-BE49-F238E27FC236}">
                <a16:creationId xmlns:a16="http://schemas.microsoft.com/office/drawing/2014/main" id="{DB290CF7-4767-00F9-C91B-871B87A99BC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309" y="4005852"/>
            <a:ext cx="518160" cy="243840"/>
          </a:xfrm>
          <a:prstGeom prst="rect">
            <a:avLst/>
          </a:prstGeom>
        </p:spPr>
      </p:pic>
      <p:pic>
        <p:nvPicPr>
          <p:cNvPr id="18" name="圖片 17" descr="\documentclass{article}&#10;\usepackage{amsmath}&#10;\pagestyle{empty}&#10;\begin{document}&#10;&#10;$w_{1,2}$&#10;&#10;&#10;\end{document}" title="IguanaTex Bitmap Display">
            <a:extLst>
              <a:ext uri="{FF2B5EF4-FFF2-40B4-BE49-F238E27FC236}">
                <a16:creationId xmlns:a16="http://schemas.microsoft.com/office/drawing/2014/main" id="{1FFA22FF-2A84-5F0D-354A-7A46E31D058B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69" y="3050860"/>
            <a:ext cx="518160" cy="243840"/>
          </a:xfrm>
          <a:prstGeom prst="rect">
            <a:avLst/>
          </a:prstGeom>
        </p:spPr>
      </p:pic>
      <p:sp>
        <p:nvSpPr>
          <p:cNvPr id="19" name="橢圓 18">
            <a:extLst>
              <a:ext uri="{FF2B5EF4-FFF2-40B4-BE49-F238E27FC236}">
                <a16:creationId xmlns:a16="http://schemas.microsoft.com/office/drawing/2014/main" id="{B963256D-9F3D-BD6F-AAE7-8F71647DC85A}"/>
              </a:ext>
            </a:extLst>
          </p:cNvPr>
          <p:cNvSpPr/>
          <p:nvPr/>
        </p:nvSpPr>
        <p:spPr>
          <a:xfrm>
            <a:off x="4434653" y="30295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94A85C8-A233-6934-3028-98B2A973B3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930209" y="274376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3EC48A1-AD9C-4E8E-FA07-D60A8512F3A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18779" y="331526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圖片 21" descr="\documentclass{article}&#10;\usepackage{amsmath}&#10;\pagestyle{empty}&#10;\begin{document}&#10;&#10;$w'_{1,1}$&#10;&#10;&#10;\end{document}" title="IguanaTex Bitmap Display">
            <a:extLst>
              <a:ext uri="{FF2B5EF4-FFF2-40B4-BE49-F238E27FC236}">
                <a16:creationId xmlns:a16="http://schemas.microsoft.com/office/drawing/2014/main" id="{CA99F1E4-13ED-4442-3820-FAA9896426B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751" y="2627902"/>
            <a:ext cx="518160" cy="365760"/>
          </a:xfrm>
          <a:prstGeom prst="rect">
            <a:avLst/>
          </a:prstGeom>
        </p:spPr>
      </p:pic>
      <p:pic>
        <p:nvPicPr>
          <p:cNvPr id="23" name="圖片 22" descr="\documentclass{article}&#10;\usepackage{amsmath}&#10;\pagestyle{empty}&#10;\begin{document}&#10;&#10;$w'_{2,1}$&#10;&#10;&#10;\end{document}" title="IguanaTex Bitmap Display">
            <a:extLst>
              <a:ext uri="{FF2B5EF4-FFF2-40B4-BE49-F238E27FC236}">
                <a16:creationId xmlns:a16="http://schemas.microsoft.com/office/drawing/2014/main" id="{EE554034-EB59-A301-0AEB-70AE1F69B37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989" y="3764200"/>
            <a:ext cx="518160" cy="365760"/>
          </a:xfrm>
          <a:prstGeom prst="rect">
            <a:avLst/>
          </a:prstGeom>
        </p:spPr>
      </p:pic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6C078EC-5800-9494-F6F9-9A090D942851}"/>
              </a:ext>
            </a:extLst>
          </p:cNvPr>
          <p:cNvCxnSpPr/>
          <p:nvPr/>
        </p:nvCxnSpPr>
        <p:spPr>
          <a:xfrm>
            <a:off x="3412485" y="28449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E491210-6E2A-14BE-B439-7D96B01AC5FA}"/>
              </a:ext>
            </a:extLst>
          </p:cNvPr>
          <p:cNvCxnSpPr>
            <a:cxnSpLocks/>
          </p:cNvCxnSpPr>
          <p:nvPr/>
        </p:nvCxnSpPr>
        <p:spPr>
          <a:xfrm flipV="1">
            <a:off x="3672653" y="26163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B9A165F-4224-33A6-4D28-C47DAFEAC129}"/>
              </a:ext>
            </a:extLst>
          </p:cNvPr>
          <p:cNvCxnSpPr/>
          <p:nvPr/>
        </p:nvCxnSpPr>
        <p:spPr>
          <a:xfrm>
            <a:off x="3408294" y="404034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2F16FD8-CE85-AC7B-90D5-3EF65A818D3F}"/>
              </a:ext>
            </a:extLst>
          </p:cNvPr>
          <p:cNvCxnSpPr>
            <a:cxnSpLocks/>
          </p:cNvCxnSpPr>
          <p:nvPr/>
        </p:nvCxnSpPr>
        <p:spPr>
          <a:xfrm flipV="1">
            <a:off x="3668462" y="381174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27" descr="\documentclass{article}&#10;\usepackage{amsmath}&#10;\pagestyle{empty}&#10;\begin{document}&#10;&#10;$h_2$&#10;&#10;&#10;\end{document}" title="IguanaTex Bitmap Display">
            <a:extLst>
              <a:ext uri="{FF2B5EF4-FFF2-40B4-BE49-F238E27FC236}">
                <a16:creationId xmlns:a16="http://schemas.microsoft.com/office/drawing/2014/main" id="{228E2C87-B558-CACD-4A15-9A7F2FBAA84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316" y="3342722"/>
            <a:ext cx="274320" cy="274320"/>
          </a:xfrm>
          <a:prstGeom prst="rect">
            <a:avLst/>
          </a:prstGeom>
        </p:spPr>
      </p:pic>
      <p:pic>
        <p:nvPicPr>
          <p:cNvPr id="29" name="圖片 28" descr="\documentclass{article}&#10;\usepackage{amsmath}&#10;\pagestyle{empty}&#10;\begin{document}&#10;&#10;$h_1$&#10;&#10;&#10;\end{document}" title="IguanaTex Bitmap Display">
            <a:extLst>
              <a:ext uri="{FF2B5EF4-FFF2-40B4-BE49-F238E27FC236}">
                <a16:creationId xmlns:a16="http://schemas.microsoft.com/office/drawing/2014/main" id="{5DC0F6BC-4150-1C19-9364-4505A35D94C6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869" y="2139008"/>
            <a:ext cx="274320" cy="27432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9C55766-B1C4-276C-136C-DCB2C1517DA8}"/>
              </a:ext>
            </a:extLst>
          </p:cNvPr>
          <p:cNvSpPr txBox="1"/>
          <p:nvPr/>
        </p:nvSpPr>
        <p:spPr>
          <a:xfrm>
            <a:off x="1324169" y="5015625"/>
            <a:ext cx="6357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梯度下降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) 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尋找最佳解</a:t>
            </a:r>
            <a:endParaRPr kumimoji="1" lang="en-US" altLang="zh-TW" sz="20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透過 </a:t>
            </a:r>
            <a:r>
              <a:rPr kumimoji="1" lang="en-US" altLang="zh-TW" sz="2000" dirty="0">
                <a:solidFill>
                  <a:srgbClr val="FF000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Back-Propagation 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更新權重值 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(w</a:t>
            </a:r>
            <a:r>
              <a:rPr kumimoji="1" lang="zh-TW" altLang="en-US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跟</a:t>
            </a:r>
            <a:r>
              <a:rPr kumimoji="1" lang="en-US" altLang="zh-TW" sz="20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b)</a:t>
            </a:r>
            <a:endParaRPr kumimoji="1" lang="zh-TW" altLang="en-US" sz="20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16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4DFB8-27EE-87D4-45C5-7052174CE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TensorFlow Playground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242D34-B5EC-3B44-6649-657895FA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BD548D-5777-A2A0-EF17-070FBDBDCA5B}"/>
              </a:ext>
            </a:extLst>
          </p:cNvPr>
          <p:cNvSpPr txBox="1"/>
          <p:nvPr/>
        </p:nvSpPr>
        <p:spPr>
          <a:xfrm>
            <a:off x="653143" y="1868198"/>
            <a:ext cx="1091837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800" dirty="0">
                <a:ea typeface="Microsoft JhengHei" panose="020B0604030504040204" pitchFamily="34" charset="-120"/>
              </a:rPr>
              <a:t>https://</a:t>
            </a:r>
            <a:r>
              <a:rPr kumimoji="1" lang="en" altLang="zh-TW" sz="2800" dirty="0" err="1">
                <a:ea typeface="Microsoft JhengHei" panose="020B0604030504040204" pitchFamily="34" charset="-120"/>
              </a:rPr>
              <a:t>playground.tensorflow.org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245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AI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Deep Learning </a:t>
            </a: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到底是什麼？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深度學習為什麼現在變強了？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F8E9DA14-CCC4-F52F-7DE8-AAA220BA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我們這學期要學什麼？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319AE4-BC87-6325-2208-8D96B8FE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476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E7ED2A-76DB-BD27-FAB7-E490E2B53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 this course, we will learn: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5F2901-1E39-7D0D-7F65-9F51690E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FFB58D2-1FEF-6D9A-05BA-C9E89D9A0DF2}"/>
              </a:ext>
            </a:extLst>
          </p:cNvPr>
          <p:cNvSpPr txBox="1"/>
          <p:nvPr/>
        </p:nvSpPr>
        <p:spPr>
          <a:xfrm>
            <a:off x="653143" y="1868198"/>
            <a:ext cx="1091837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[Deep Learning Fundamentals]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 err="1"/>
              <a:t>PyTorch</a:t>
            </a:r>
            <a:endParaRPr kumimoji="1" lang="en-US" altLang="zh-TW" sz="28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Neural Networks and Back-propagation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Building a Deep Learning Framework from Scratch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4492B-1C30-1A11-4BBE-352B16B18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5772" y="2442858"/>
            <a:ext cx="1874003" cy="46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67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CDA89-FB4A-B0DA-AE9F-EEF893DD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 this course, we will learn: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F0659-9929-736F-7187-1F28C39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CAE324-1783-7511-3138-3A5B5FC64F21}"/>
              </a:ext>
            </a:extLst>
          </p:cNvPr>
          <p:cNvSpPr txBox="1"/>
          <p:nvPr/>
        </p:nvSpPr>
        <p:spPr>
          <a:xfrm>
            <a:off x="653143" y="1868198"/>
            <a:ext cx="10918370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[Deep Learning Applications]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Computer Vision (CNNs)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Natural Language Processing (RNNs)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Modern Architectures (Transformers, Vision Transformers)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Self-supervised Learning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Reinforcement Learning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13229139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5CDA89-FB4A-B0DA-AE9F-EEF893DD1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 this course, we will learn: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BF0659-9929-736F-7187-1F28C39DA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CAE324-1783-7511-3138-3A5B5FC64F21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[Advanced Topics in Deep Learning]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Model Compression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Big Models and how to train them efficiently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Explainable AI</a:t>
            </a:r>
          </a:p>
        </p:txBody>
      </p:sp>
    </p:spTree>
    <p:extLst>
      <p:ext uri="{BB962C8B-B14F-4D97-AF65-F5344CB8AC3E}">
        <p14:creationId xmlns:p14="http://schemas.microsoft.com/office/powerpoint/2010/main" val="13375347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C0FACF-CA3F-14FB-F5EA-D15E0316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Scoring of this course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10A5D-CF83-EBC9-B99E-179982B37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A0F4F0-96D0-8154-C5A2-7D7652A964A1}"/>
              </a:ext>
            </a:extLst>
          </p:cNvPr>
          <p:cNvSpPr txBox="1"/>
          <p:nvPr/>
        </p:nvSpPr>
        <p:spPr>
          <a:xfrm>
            <a:off x="653143" y="1868198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Assignments 7.5% x 4 times (30% in total)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Quizzes: 1% x 10 times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Mid-term exam 30%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Final project 30%</a:t>
            </a:r>
          </a:p>
        </p:txBody>
      </p:sp>
    </p:spTree>
    <p:extLst>
      <p:ext uri="{BB962C8B-B14F-4D97-AF65-F5344CB8AC3E}">
        <p14:creationId xmlns:p14="http://schemas.microsoft.com/office/powerpoint/2010/main" val="32779239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6916B-EAAF-D437-C7A4-C73DDCE04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About the Assignments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8F924D-CAE9-5AE9-56B3-6EE2EEA0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8259F0D-EA59-588B-2B3F-7C28345C14AC}"/>
              </a:ext>
            </a:extLst>
          </p:cNvPr>
          <p:cNvSpPr txBox="1"/>
          <p:nvPr/>
        </p:nvSpPr>
        <p:spPr>
          <a:xfrm>
            <a:off x="653143" y="1868198"/>
            <a:ext cx="10918370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作業一定都會有範例程式碼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(Sample Code)</a:t>
            </a:r>
          </a:p>
        </p:txBody>
      </p:sp>
    </p:spTree>
    <p:extLst>
      <p:ext uri="{BB962C8B-B14F-4D97-AF65-F5344CB8AC3E}">
        <p14:creationId xmlns:p14="http://schemas.microsoft.com/office/powerpoint/2010/main" val="37256198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80A37B-A650-FC82-C7CC-996F10EB9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Final Project </a:t>
            </a:r>
            <a:r>
              <a:rPr kumimoji="1" lang="zh-TW" altLang="en-US" dirty="0">
                <a:ea typeface="Microsoft JhengHei" panose="020B0604030504040204" pitchFamily="34" charset="-120"/>
              </a:rPr>
              <a:t>是什麼？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93246F-627F-DCD7-1FA8-BD91683B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45A8DC7-59F3-D80C-57D3-40F6F0437FA6}"/>
              </a:ext>
            </a:extLst>
          </p:cNvPr>
          <p:cNvSpPr txBox="1"/>
          <p:nvPr/>
        </p:nvSpPr>
        <p:spPr>
          <a:xfrm>
            <a:off x="653143" y="1868198"/>
            <a:ext cx="10918370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Final Project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是一種完整的訓練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你將自行從頭到尾做完一個題目，包含：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資料前處理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(Data Pre-processing)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模型訓練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(Model Training)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模型評估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 (Evaluations)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--&gt;</a:t>
            </a:r>
            <a:r>
              <a:rPr kumimoji="1" lang="zh-TW" altLang="en-US" sz="2800" dirty="0">
                <a:ea typeface="Microsoft JhengHei" panose="020B0604030504040204" pitchFamily="34" charset="-120"/>
              </a:rPr>
              <a:t>了解問題並改進模型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每組人數待修課同學總數訂定，原則上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1-3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人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/</a:t>
            </a:r>
            <a:r>
              <a:rPr kumimoji="1" lang="zh-TW" altLang="en-US" sz="2800">
                <a:solidFill>
                  <a:srgbClr val="FF0000"/>
                </a:solidFill>
                <a:ea typeface="Microsoft JhengHei" panose="020B0604030504040204" pitchFamily="34" charset="-120"/>
              </a:rPr>
              <a:t>組</a:t>
            </a:r>
            <a:endParaRPr kumimoji="1" lang="en-US" altLang="zh-TW" sz="28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39236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DD6E3-4408-933B-4394-0921BCAD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Syllabus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DF1E3E7-B6A0-9D2A-579B-C35B852D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57</a:t>
            </a:fld>
            <a:endParaRPr lang="en-US" dirty="0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85A30E17-3D99-5454-E02F-BCB20352FE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128847"/>
              </p:ext>
            </p:extLst>
          </p:nvPr>
        </p:nvGraphicFramePr>
        <p:xfrm>
          <a:off x="2960175" y="191044"/>
          <a:ext cx="8578682" cy="649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421">
                  <a:extLst>
                    <a:ext uri="{9D8B030D-6E8A-4147-A177-3AD203B41FA5}">
                      <a16:colId xmlns:a16="http://schemas.microsoft.com/office/drawing/2014/main" val="3076894454"/>
                    </a:ext>
                  </a:extLst>
                </a:gridCol>
                <a:gridCol w="6598404">
                  <a:extLst>
                    <a:ext uri="{9D8B030D-6E8A-4147-A177-3AD203B41FA5}">
                      <a16:colId xmlns:a16="http://schemas.microsoft.com/office/drawing/2014/main" val="1401030743"/>
                    </a:ext>
                  </a:extLst>
                </a:gridCol>
                <a:gridCol w="1251857">
                  <a:extLst>
                    <a:ext uri="{9D8B030D-6E8A-4147-A177-3AD203B41FA5}">
                      <a16:colId xmlns:a16="http://schemas.microsoft.com/office/drawing/2014/main" val="1365662866"/>
                    </a:ext>
                  </a:extLst>
                </a:gridCol>
              </a:tblGrid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Week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Topic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Note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523333"/>
                  </a:ext>
                </a:extLst>
              </a:tr>
              <a:tr h="620948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深度學習介紹以及本課程綱要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(Introduction to Deep Learning / Syllabus)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546245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altLang="zh-TW" dirty="0" err="1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PyTorch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教學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 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梯度下降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最佳化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657496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梯度下降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II)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10293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神經網路與反向傳播法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265958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trike="sngStrike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手把手實作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深度學習框架細節探索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189724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卷積神經網路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with LAB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447151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循環神經網路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with LAB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213422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自注意力模型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en-US" altLang="zh-TW" dirty="0">
                          <a:solidFill>
                            <a:srgbClr val="0070C0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with LAB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065701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期中考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339107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自監督式模型方法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388195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強化學習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(Reinforcement Learning)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699219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模型壓縮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(Model Compression)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13664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大模型時代如何有效率訓練模型？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HW4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934813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可解釋性人工智慧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880228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小組實作成果報告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(1)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5649311"/>
                  </a:ext>
                </a:extLst>
              </a:tr>
              <a:tr h="359755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小組實作成果報告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(2)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8601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869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E637EB-4183-FAB1-3778-205A433DE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Textbook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C1380C-E643-4BE5-C0A3-81B69BCD9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1026" name="Picture 2" descr="天瓏網路書店 | Deep Learning (Hardcover)">
            <a:extLst>
              <a:ext uri="{FF2B5EF4-FFF2-40B4-BE49-F238E27FC236}">
                <a16:creationId xmlns:a16="http://schemas.microsoft.com/office/drawing/2014/main" id="{75CE4A2E-9054-311D-EB72-0FA2E99AD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306" y="1889760"/>
            <a:ext cx="3224784" cy="429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EEE94A0-5A24-56AD-60E9-1DE93F2F8580}"/>
              </a:ext>
            </a:extLst>
          </p:cNvPr>
          <p:cNvSpPr txBox="1"/>
          <p:nvPr/>
        </p:nvSpPr>
        <p:spPr>
          <a:xfrm>
            <a:off x="4608576" y="2104188"/>
            <a:ext cx="6427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Ian Goodfellow, </a:t>
            </a:r>
            <a:r>
              <a:rPr kumimoji="1" lang="en" altLang="zh-TW" sz="2400" dirty="0" err="1"/>
              <a:t>Yoshua</a:t>
            </a:r>
            <a:r>
              <a:rPr kumimoji="1" lang="en" altLang="zh-TW" sz="2400" dirty="0"/>
              <a:t> </a:t>
            </a:r>
            <a:r>
              <a:rPr kumimoji="1" lang="en" altLang="zh-TW" sz="2400" dirty="0" err="1"/>
              <a:t>Bengio</a:t>
            </a:r>
            <a:r>
              <a:rPr kumimoji="1" lang="en" altLang="zh-TW" sz="2400" dirty="0"/>
              <a:t>, &amp; Aaron Courville (2016). Deep Learning. MIT Press.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8D4C630-48A2-8637-9AC7-75EFEA0C3E50}"/>
              </a:ext>
            </a:extLst>
          </p:cNvPr>
          <p:cNvSpPr txBox="1"/>
          <p:nvPr/>
        </p:nvSpPr>
        <p:spPr>
          <a:xfrm>
            <a:off x="4608576" y="3649869"/>
            <a:ext cx="486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400" dirty="0"/>
              <a:t>Free Online book: </a:t>
            </a:r>
            <a:r>
              <a:rPr kumimoji="1" lang="en" altLang="zh-TW" sz="2400" dirty="0">
                <a:hlinkClick r:id="rId3"/>
              </a:rPr>
              <a:t>https://www.deeplearningbook.org/</a:t>
            </a:r>
            <a:endParaRPr kumimoji="1"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397913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C1E882-8BB1-C473-9DBE-D61CEE0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Reference book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3E05D3-97DC-5690-C650-BDE861D7A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F9796962-06BE-4BCD-7E89-8F8C62FBE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3" y="2075688"/>
            <a:ext cx="3953256" cy="395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18BE072-ECCD-9904-B22C-F8535D64C0B1}"/>
              </a:ext>
            </a:extLst>
          </p:cNvPr>
          <p:cNvSpPr txBox="1"/>
          <p:nvPr/>
        </p:nvSpPr>
        <p:spPr>
          <a:xfrm>
            <a:off x="4382842" y="2366266"/>
            <a:ext cx="65899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 Learning 3</a:t>
            </a:r>
            <a:r>
              <a:rPr lang="zh-TW" altLang="en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｜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Python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進行深度學習框架的開發實作，歐萊禮 </a:t>
            </a: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ISBN: 9789865027346)</a:t>
            </a:r>
            <a:endParaRPr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FB006E-8CA0-CA20-E6AF-AE1D97901B95}"/>
              </a:ext>
            </a:extLst>
          </p:cNvPr>
          <p:cNvSpPr txBox="1"/>
          <p:nvPr/>
        </p:nvSpPr>
        <p:spPr>
          <a:xfrm>
            <a:off x="4389120" y="3703705"/>
            <a:ext cx="6223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GitHub of this book:</a:t>
            </a:r>
          </a:p>
          <a:p>
            <a:r>
              <a:rPr kumimoji="1" lang="en-US" altLang="zh-TW" sz="2400" dirty="0">
                <a:hlinkClick r:id="rId3"/>
              </a:rPr>
              <a:t>https://github.com/oreilly-japan/deep-learning-from-scratch-3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220110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is Deep Learning?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We start the concepts from machine learning.</a:t>
            </a:r>
          </a:p>
        </p:txBody>
      </p:sp>
      <p:pic>
        <p:nvPicPr>
          <p:cNvPr id="2050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74245EC-E8C3-AE45-4B1D-2B2F578B8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2838202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017770" y="2983230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Classifier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091940" y="347472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/>
          <p:nvPr/>
        </p:nvCxnSpPr>
        <p:spPr>
          <a:xfrm>
            <a:off x="7056120" y="347472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8058150" y="2838202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8058150" y="3274665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13029FC-9EB5-49DA-EE75-13E76C5DC486}"/>
              </a:ext>
            </a:extLst>
          </p:cNvPr>
          <p:cNvSpPr txBox="1"/>
          <p:nvPr/>
        </p:nvSpPr>
        <p:spPr>
          <a:xfrm>
            <a:off x="8058150" y="3702477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Apple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4" y="2725584"/>
            <a:ext cx="625345" cy="62534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E83A73E-CD3F-C206-B1CD-BC05FAE6EC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8199" y="4663202"/>
            <a:ext cx="1738317" cy="137818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017770" y="486291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Classifier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AC885417-3598-7295-B475-74795A16DF5F}"/>
              </a:ext>
            </a:extLst>
          </p:cNvPr>
          <p:cNvCxnSpPr/>
          <p:nvPr/>
        </p:nvCxnSpPr>
        <p:spPr>
          <a:xfrm>
            <a:off x="4091940" y="53544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87EEE14E-9F40-636C-78FD-EB222706A763}"/>
              </a:ext>
            </a:extLst>
          </p:cNvPr>
          <p:cNvCxnSpPr/>
          <p:nvPr/>
        </p:nvCxnSpPr>
        <p:spPr>
          <a:xfrm>
            <a:off x="7056120" y="53544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10978CE-0560-EE1E-53DC-04957E64B4A7}"/>
              </a:ext>
            </a:extLst>
          </p:cNvPr>
          <p:cNvSpPr txBox="1"/>
          <p:nvPr/>
        </p:nvSpPr>
        <p:spPr>
          <a:xfrm>
            <a:off x="7785608" y="4896096"/>
            <a:ext cx="13680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Malignant</a:t>
            </a:r>
            <a:endParaRPr kumimoji="1" lang="zh-TW" altLang="en-US" sz="2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F62C6BD-3F3F-AFA2-5387-E64DEE696A33}"/>
              </a:ext>
            </a:extLst>
          </p:cNvPr>
          <p:cNvSpPr txBox="1"/>
          <p:nvPr/>
        </p:nvSpPr>
        <p:spPr>
          <a:xfrm>
            <a:off x="7938135" y="5405981"/>
            <a:ext cx="1062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Benign</a:t>
            </a:r>
            <a:endParaRPr kumimoji="1" lang="zh-TW" altLang="en-US" sz="2000" dirty="0"/>
          </a:p>
        </p:txBody>
      </p:sp>
      <p:pic>
        <p:nvPicPr>
          <p:cNvPr id="25" name="圖形 24" descr="核取方塊 (打勾) 以實心填滿">
            <a:extLst>
              <a:ext uri="{FF2B5EF4-FFF2-40B4-BE49-F238E27FC236}">
                <a16:creationId xmlns:a16="http://schemas.microsoft.com/office/drawing/2014/main" id="{39A449E1-BB9A-FDAB-5760-82E133925E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1125" y="5293363"/>
            <a:ext cx="625345" cy="62534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3CBE440C-FF33-B693-34E7-CC52B1E0CE45}"/>
              </a:ext>
            </a:extLst>
          </p:cNvPr>
          <p:cNvSpPr/>
          <p:nvPr/>
        </p:nvSpPr>
        <p:spPr>
          <a:xfrm>
            <a:off x="4800599" y="2640330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47B3F454-0680-EFE0-39FE-2F93233AE783}"/>
              </a:ext>
            </a:extLst>
          </p:cNvPr>
          <p:cNvSpPr/>
          <p:nvPr/>
        </p:nvSpPr>
        <p:spPr>
          <a:xfrm>
            <a:off x="4770857" y="4517906"/>
            <a:ext cx="2204397" cy="1668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37C529E-F9E2-EE5E-891B-2F2CDCFA01E7}"/>
              </a:ext>
            </a:extLst>
          </p:cNvPr>
          <p:cNvSpPr txBox="1"/>
          <p:nvPr/>
        </p:nvSpPr>
        <p:spPr>
          <a:xfrm>
            <a:off x="6672800" y="2400777"/>
            <a:ext cx="2953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Machine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function!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5286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1" grpId="0"/>
      <p:bldP spid="19" grpId="0" animBg="1"/>
      <p:bldP spid="23" grpId="0"/>
      <p:bldP spid="24" grpId="0"/>
      <p:bldP spid="26" grpId="0" animBg="1"/>
      <p:bldP spid="27" grpId="0" animBg="1"/>
      <p:bldP spid="2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16C21-21D8-620F-1B1A-528AEB43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XOR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D2EF30-D9F7-400A-3CAB-C28734E65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7BD1FBC-91B5-5CF2-76D7-5D709556E6CD}"/>
              </a:ext>
            </a:extLst>
          </p:cNvPr>
          <p:cNvSpPr txBox="1"/>
          <p:nvPr/>
        </p:nvSpPr>
        <p:spPr>
          <a:xfrm>
            <a:off x="703338" y="1969798"/>
            <a:ext cx="10785323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Community blog post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dev.to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jbahire</a:t>
            </a:r>
            <a:r>
              <a:rPr kumimoji="1" lang="en-US" altLang="zh-TW" sz="2400" dirty="0"/>
              <a:t>/demystifying-the-xor-problem-1blk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https://chih-sheng-huang821.medium.com/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機器學習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神經網路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多層感知機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-multilayer-perceptron-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mlp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運作方式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-f0e108e8b9af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Stanford course: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youtu.be</a:t>
            </a:r>
            <a:r>
              <a:rPr kumimoji="1" lang="en-US" altLang="zh-TW" sz="2400" dirty="0"/>
              <a:t>/s7nRWh_3BtA?si=ZEGRN5pmPchM0NxM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Also, in Deep Learning book (Chapter 6.1)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6957319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AA0B4B-ABFF-FCA7-4534-8E2B1818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Contact Information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07594D-B641-5475-EC6E-9FE715C6F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918606"/>
            <a:ext cx="10918371" cy="395048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🕘 Office Hour: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歡迎來信預約，一定沒問題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b</a:t>
            </a:r>
            <a:r>
              <a:rPr kumimoji="1" lang="en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ecky890926@gmail.com</a:t>
            </a:r>
          </a:p>
          <a:p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寄信前請在主旨加註記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[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深度學習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]</a:t>
            </a:r>
            <a:endParaRPr kumimoji="1" lang="zh-TW" altLang="en-US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4EA2A4-BE16-FFFE-624C-875C7C251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953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6968" y="2943225"/>
            <a:ext cx="4071257" cy="1182794"/>
          </a:xfrm>
        </p:spPr>
        <p:txBody>
          <a:bodyPr>
            <a:normAutofit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How about DL in Natural Language Processing?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9EB9D7-5382-F76F-9765-F433DC2CE373}"/>
              </a:ext>
            </a:extLst>
          </p:cNvPr>
          <p:cNvSpPr/>
          <p:nvPr/>
        </p:nvSpPr>
        <p:spPr>
          <a:xfrm>
            <a:off x="5206520" y="2421539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Classifier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F08BA-00B9-523D-18E8-E1BEBDE0EF31}"/>
              </a:ext>
            </a:extLst>
          </p:cNvPr>
          <p:cNvCxnSpPr/>
          <p:nvPr/>
        </p:nvCxnSpPr>
        <p:spPr>
          <a:xfrm>
            <a:off x="4413669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7C9E241-B2FD-4AD6-767E-5597A66B9E74}"/>
              </a:ext>
            </a:extLst>
          </p:cNvPr>
          <p:cNvCxnSpPr>
            <a:cxnSpLocks/>
          </p:cNvCxnSpPr>
          <p:nvPr/>
        </p:nvCxnSpPr>
        <p:spPr>
          <a:xfrm>
            <a:off x="7111477" y="2935996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F04A82FF-EA22-34EE-B28C-9E8AE6212E90}"/>
              </a:ext>
            </a:extLst>
          </p:cNvPr>
          <p:cNvSpPr txBox="1"/>
          <p:nvPr/>
        </p:nvSpPr>
        <p:spPr>
          <a:xfrm>
            <a:off x="7942971" y="2479443"/>
            <a:ext cx="1116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Positive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226957-9761-C28C-2424-6053D69286C7}"/>
              </a:ext>
            </a:extLst>
          </p:cNvPr>
          <p:cNvSpPr txBox="1"/>
          <p:nvPr/>
        </p:nvSpPr>
        <p:spPr>
          <a:xfrm>
            <a:off x="7942972" y="2976717"/>
            <a:ext cx="1116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Negative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B23474AF-1033-3A78-09F3-C58B758F5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3848" y="2879553"/>
            <a:ext cx="625345" cy="62534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B35F807D-5BE7-1955-53BE-C38722BBE6D5}"/>
              </a:ext>
            </a:extLst>
          </p:cNvPr>
          <p:cNvSpPr/>
          <p:nvPr/>
        </p:nvSpPr>
        <p:spPr>
          <a:xfrm>
            <a:off x="5206521" y="4330045"/>
            <a:ext cx="1778957" cy="1139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Machine Translation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982891E-49AF-1107-C15A-9CF26665FE06}"/>
              </a:ext>
            </a:extLst>
          </p:cNvPr>
          <p:cNvSpPr/>
          <p:nvPr/>
        </p:nvSpPr>
        <p:spPr>
          <a:xfrm>
            <a:off x="728664" y="2512919"/>
            <a:ext cx="3638711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This movie was awful. The ending was absolutely horrible.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CC3473E-072F-357A-9552-96D6D144B925}"/>
              </a:ext>
            </a:extLst>
          </p:cNvPr>
          <p:cNvSpPr txBox="1"/>
          <p:nvPr/>
        </p:nvSpPr>
        <p:spPr>
          <a:xfrm>
            <a:off x="663685" y="1896895"/>
            <a:ext cx="41223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Sentiment Analysis (IMDb dataset </a:t>
            </a:r>
            <a:r>
              <a:rPr kumimoji="1" lang="en-US" altLang="zh-TW" sz="2000" b="1" baseline="30000" dirty="0"/>
              <a:t>[1]</a:t>
            </a:r>
            <a:r>
              <a:rPr kumimoji="1" lang="en-US" altLang="zh-TW" sz="2000" b="1" dirty="0"/>
              <a:t>)</a:t>
            </a:r>
            <a:endParaRPr kumimoji="1" lang="zh-TW" altLang="en-US" sz="2000" b="1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E3FAF670-483D-4B7B-5ED1-BC3C4E534FD7}"/>
              </a:ext>
            </a:extLst>
          </p:cNvPr>
          <p:cNvCxnSpPr>
            <a:cxnSpLocks/>
          </p:cNvCxnSpPr>
          <p:nvPr/>
        </p:nvCxnSpPr>
        <p:spPr>
          <a:xfrm>
            <a:off x="7111477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29E178F-9D2C-6576-7190-265F8085553D}"/>
              </a:ext>
            </a:extLst>
          </p:cNvPr>
          <p:cNvSpPr txBox="1"/>
          <p:nvPr/>
        </p:nvSpPr>
        <p:spPr>
          <a:xfrm>
            <a:off x="1204857" y="5951791"/>
            <a:ext cx="6260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[1] https://</a:t>
            </a:r>
            <a:r>
              <a:rPr kumimoji="1" lang="en-US" altLang="zh-TW" dirty="0" err="1"/>
              <a:t>huggingface.co</a:t>
            </a:r>
            <a:r>
              <a:rPr kumimoji="1" lang="en-US" altLang="zh-TW" dirty="0"/>
              <a:t>/datasets/</a:t>
            </a:r>
            <a:r>
              <a:rPr kumimoji="1" lang="en-US" altLang="zh-TW" dirty="0" err="1"/>
              <a:t>stanfordnlp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imdb</a:t>
            </a:r>
            <a:endParaRPr kumimoji="1" lang="en-US" altLang="zh-TW" dirty="0"/>
          </a:p>
          <a:p>
            <a:r>
              <a:rPr kumimoji="1" lang="en-US" altLang="zh-TW" dirty="0"/>
              <a:t>[2] https://</a:t>
            </a:r>
            <a:r>
              <a:rPr kumimoji="1" lang="en-US" altLang="zh-TW" dirty="0" err="1"/>
              <a:t>huggingface.co</a:t>
            </a:r>
            <a:r>
              <a:rPr kumimoji="1" lang="en-US" altLang="zh-TW" dirty="0"/>
              <a:t>/datasets/</a:t>
            </a:r>
            <a:r>
              <a:rPr kumimoji="1" lang="en-US" altLang="zh-TW" dirty="0" err="1"/>
              <a:t>wmt</a:t>
            </a:r>
            <a:r>
              <a:rPr kumimoji="1" lang="en-US" altLang="zh-TW" dirty="0"/>
              <a:t>/wmt19/viewer/</a:t>
            </a:r>
            <a:r>
              <a:rPr kumimoji="1" lang="en-US" altLang="zh-TW" dirty="0" err="1"/>
              <a:t>zh-en</a:t>
            </a:r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69D77DA-D31C-71D1-BD02-F87ACF1F91CD}"/>
              </a:ext>
            </a:extLst>
          </p:cNvPr>
          <p:cNvSpPr/>
          <p:nvPr/>
        </p:nvSpPr>
        <p:spPr>
          <a:xfrm>
            <a:off x="728662" y="4547424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Yet not nearly enough has been invested in this effort.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6A0EDB81-EC8B-58F3-D3FA-CFA1AF557F8B}"/>
              </a:ext>
            </a:extLst>
          </p:cNvPr>
          <p:cNvSpPr/>
          <p:nvPr/>
        </p:nvSpPr>
        <p:spPr>
          <a:xfrm>
            <a:off x="7942971" y="4569081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但目前這方面的投入還遠遠不夠。</a:t>
            </a:r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227C6226-B03A-2165-9329-A086E781C41E}"/>
              </a:ext>
            </a:extLst>
          </p:cNvPr>
          <p:cNvCxnSpPr/>
          <p:nvPr/>
        </p:nvCxnSpPr>
        <p:spPr>
          <a:xfrm>
            <a:off x="4413669" y="497384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429DB1A-E286-5F26-1A3C-DD621585FB47}"/>
              </a:ext>
            </a:extLst>
          </p:cNvPr>
          <p:cNvSpPr txBox="1"/>
          <p:nvPr/>
        </p:nvSpPr>
        <p:spPr>
          <a:xfrm>
            <a:off x="663685" y="4043784"/>
            <a:ext cx="438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Translation, EN-ZH (WMT-19 dataset </a:t>
            </a:r>
            <a:r>
              <a:rPr kumimoji="1" lang="en-US" altLang="zh-TW" sz="2000" b="1" baseline="30000" dirty="0"/>
              <a:t>[2]</a:t>
            </a:r>
            <a:r>
              <a:rPr kumimoji="1" lang="en-US" altLang="zh-TW" sz="2000" b="1" dirty="0"/>
              <a:t>)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560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9" grpId="0" animBg="1"/>
      <p:bldP spid="14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Training a model to play Super Mario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544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What is Deep Learning?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77288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Deep learning is a machine learning approach that focuses on utilizing artificial </a:t>
            </a:r>
            <a:r>
              <a:rPr kumimoji="1" lang="en-US" altLang="zh-TW" sz="2400" dirty="0">
                <a:solidFill>
                  <a:srgbClr val="FF0000"/>
                </a:solidFill>
              </a:rPr>
              <a:t>neural networks with multiple layers 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很多層的類神經網路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/>
              <a:t>to perform tasks, such as classification, generation, and so 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Usually, the number of parameters is big in a deep learning model, which results from the increased number of </a:t>
            </a:r>
            <a:r>
              <a:rPr kumimoji="1" lang="en-US" altLang="zh-TW" sz="2400" dirty="0">
                <a:solidFill>
                  <a:srgbClr val="FF0000"/>
                </a:solidFill>
              </a:rPr>
              <a:t>hidden</a:t>
            </a:r>
            <a:r>
              <a:rPr kumimoji="1" lang="en-US" altLang="zh-TW" sz="2400" dirty="0"/>
              <a:t> </a:t>
            </a:r>
            <a:r>
              <a:rPr kumimoji="1" lang="en-US" altLang="zh-TW" sz="2400" dirty="0">
                <a:solidFill>
                  <a:srgbClr val="FF0000"/>
                </a:solidFill>
              </a:rPr>
              <a:t>layers</a:t>
            </a:r>
            <a:r>
              <a:rPr kumimoji="1" lang="en-US" altLang="zh-TW" sz="2400" dirty="0"/>
              <a:t> and </a:t>
            </a:r>
            <a:r>
              <a:rPr kumimoji="1" lang="en-US" altLang="zh-TW" sz="2400" dirty="0">
                <a:solidFill>
                  <a:srgbClr val="FF0000"/>
                </a:solidFill>
              </a:rPr>
              <a:t>hidden size</a:t>
            </a:r>
            <a:r>
              <a:rPr kumimoji="1" lang="en-US" altLang="zh-TW" sz="2400" dirty="0"/>
              <a:t>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CD5451E-B125-0178-E8AD-5E8D9C7599C2}"/>
              </a:ext>
            </a:extLst>
          </p:cNvPr>
          <p:cNvSpPr txBox="1"/>
          <p:nvPr/>
        </p:nvSpPr>
        <p:spPr>
          <a:xfrm>
            <a:off x="4540195" y="5263763"/>
            <a:ext cx="1884459" cy="58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829745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35"/>
  <p:tag name="OUTPUTTYPE" val="PDF"/>
  <p:tag name="IGUANATEXVERSION" val="160"/>
  <p:tag name="LATEXADDIN" val="\documentclass{article}&#10;\usepackage{amsmath}&#10;\pagestyle{empty}&#10;\begin{document}&#10;&#10;$$&#10;\begin{bmatrix} &#10;x_1 &amp; x_2&#10;\end{bmatrix}&#10;$$&#10;&#10;&#10;\end{document}"/>
  <p:tag name="IGUANATEXSIZE" val="26"/>
  <p:tag name="IGUANATEXCURSOR" val="14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16"/>
  <p:tag name="OUTPUTTYPE" val="PDF"/>
  <p:tag name="IGUANATEXVERSION" val="160"/>
  <p:tag name="LATEXADDIN" val="\documentclass{article}&#10;\usepackage{amsmath}&#10;\pagestyle{empty}&#10;\begin{document}&#10;&#10;$$&#10;\begin{bmatrix} &#10;0 &amp; 0 \\&#10;0 &amp; 1 \\&#10;1 &amp; 0 \\&#10;1 &amp; 1&#10;\end{bmatrix}&#10;\times&#10;\begin{bmatrix} &#10;1 &amp; 1 \\&#10;1 &amp; 1&#10;\end{bmatrix}&#10;=&#10;\begin{bmatrix} &#10;0 &amp; 0 \\&#10;1 &amp; 1 \\&#10;1 &amp; 1 \\&#10;2 &amp; 2&#10;\end{bmatrix}&#10;$$&#10;\end{document}"/>
  <p:tag name="IGUANATEXSIZE" val="26"/>
  <p:tag name="IGUANATEXCURSOR" val="252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3"/>
  <p:tag name="OUTPUTTYPE" val="PDF"/>
  <p:tag name="IGUANATEXVERSION" val="160"/>
  <p:tag name="LATEXADDIN" val="\documentclass{article}&#10;\usepackage{amsmath}&#10;\pagestyle{empty}&#10;\begin{document}&#10;&#10;$$+&#10;\begin{bmatrix} &#10;b_1 &amp; b_2&#10;\end{bmatrix}&#10;$$&#10;&#10;&#10;\end{document}"/>
  <p:tag name="IGUANATEXSIZE" val="26"/>
  <p:tag name="IGUANATEXCURSOR" val="10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2"/>
  <p:tag name="OUTPUTTYPE" val="PDF"/>
  <p:tag name="IGUANATEXVERSION" val="160"/>
  <p:tag name="LATEXADDIN" val="\documentclass{article}&#10;\usepackage{amsmath}&#10;\pagestyle{empty}&#10;\begin{document}&#10;&#10;$$&#10;\times&#10;\begin{bmatrix} &#10;w_{1,1} &amp; w_{1,2} \\&#10;w_{2,1} &amp; w_{2,2}&#10;\end{bmatrix}&#10;$$&#10;&#10;&#10;\end{document}"/>
  <p:tag name="IGUANATEXSIZE" val="26"/>
  <p:tag name="IGUANATEXCURSOR" val="14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34"/>
  <p:tag name="OUTPUTTYPE" val="PDF"/>
  <p:tag name="IGUANATEXVERSION" val="160"/>
  <p:tag name="LATEXADDIN" val="\documentclass{article}&#10;\usepackage{amsmath}&#10;\pagestyle{empty}&#10;\begin{document}&#10;&#10;$$&#10;\begin{bmatrix} &#10;0 &amp; 0 \\&#10;1 &amp; 1 \\&#10;1 &amp; 1 \\&#10;2 &amp; 2&#10;\end{bmatrix}&#10;+&#10;\begin{bmatrix} &#10;0 &amp; -1 \\&#10;0 &amp; -1 \\&#10;0 &amp; -1 \\&#10;0 &amp; -1 \\&#10;\end{bmatrix}&#10;=&#10;\begin{bmatrix} &#10;0 &amp; -1 \\&#10;1 &amp; 0 \\&#10;1 &amp; 0 \\&#10;2 &amp; 1 \\&#10;\end{bmatrix}&#10;$$&#10;\end{document}"/>
  <p:tag name="IGUANATEXSIZE" val="26"/>
  <p:tag name="IGUANATEXCURSOR" val="272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35"/>
  <p:tag name="OUTPUTTYPE" val="PDF"/>
  <p:tag name="IGUANATEXVERSION" val="160"/>
  <p:tag name="LATEXADDIN" val="\documentclass{article}&#10;\usepackage{amsmath}&#10;\pagestyle{empty}&#10;\begin{document}&#10;&#10;$$&#10;\begin{bmatrix} &#10;0 &amp; -1 \\&#10;1 &amp; 0 \\&#10;1 &amp; 0 \\&#10;2 &amp; 1 \\&#10;\end{bmatrix}&#10;$$&#10;\end{document}"/>
  <p:tag name="IGUANATEXSIZE" val="26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7"/>
  <p:tag name="OUTPUTTYPE" val="PDF"/>
  <p:tag name="IGUANATEXVERSION" val="160"/>
  <p:tag name="LATEXADDIN" val="\documentclass{article}&#10;\usepackage{amsmath}&#10;\pagestyle{empty}&#10;\begin{document}&#10;&#10;$$&#10;\begin{bmatrix} &#10;0 &amp; 0 \\&#10;1 &amp; 0 \\&#10;1 &amp; 0 \\&#10;2 &amp; 1 \\&#10;\end{bmatrix}&#10;$$&#10;\end{document}"/>
  <p:tag name="IGUANATEXSIZE" val="26"/>
  <p:tag name="IGUANATEXCURSOR" val="10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2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7"/>
  <p:tag name="OUTPUTTYPE" val="PDF"/>
  <p:tag name="IGUANATEXVERSION" val="160"/>
  <p:tag name="LATEXADDIN" val="\documentclass{article}&#10;\usepackage{amsmath}&#10;\pagestyle{empty}&#10;\begin{document}&#10;&#10;$$&#10;\begin{bmatrix} &#10;0 &amp; 0 \\&#10;1 &amp; 0 \\&#10;1 &amp; 0 \\&#10;2 &amp; 1 \\&#10;\end{bmatrix}&#10;$$&#10;\end{document}"/>
  <p:tag name="IGUANATEXSIZE" val="26"/>
  <p:tag name="IGUANATEXCURSOR" val="10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7"/>
  <p:tag name="OUTPUTTYPE" val="PDF"/>
  <p:tag name="IGUANATEXVERSION" val="160"/>
  <p:tag name="LATEXADDIN" val="\documentclass{article}&#10;\usepackage{amsmath}&#10;\pagestyle{empty}&#10;\begin{document}&#10;&#10;$$&#10;\begin{bmatrix} &#10;0 &amp; 0 \\&#10;1 &amp; 0 \\&#10;1 &amp; 0 \\&#10;2 &amp; 1 \\&#10;\end{bmatrix}&#10;$$&#10;\end{document}"/>
  <p:tag name="IGUANATEXSIZE" val="26"/>
  <p:tag name="IGUANATEXCURSOR" val="10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35"/>
  <p:tag name="OUTPUTTYPE" val="PDF"/>
  <p:tag name="IGUANATEXVERSION" val="160"/>
  <p:tag name="LATEXADDIN" val="\documentclass{article}&#10;\usepackage{amsmath}&#10;\pagestyle{empty}&#10;\begin{document}&#10;&#10;$$&#10;\begin{bmatrix} &#10;x_1 &amp; x_2&#10;\end{bmatrix}&#10;$$&#10;&#10;&#10;\end{document}"/>
  <p:tag name="IGUANATEXSIZE" val="26"/>
  <p:tag name="IGUANATEXCURSOR" val="14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3"/>
  <p:tag name="OUTPUTTYPE" val="PDF"/>
  <p:tag name="IGUANATEXVERSION" val="160"/>
  <p:tag name="LATEXADDIN" val="\documentclass{article}&#10;\usepackage{amsmath}&#10;\pagestyle{empty}&#10;\begin{document}&#10;&#10;$$+&#10;\begin{bmatrix} &#10;b'_1 &amp; b'_2&#10;\end{bmatrix}&#10;$$&#10;&#10;&#10;\end{document}"/>
  <p:tag name="IGUANATEXSIZE" val="26"/>
  <p:tag name="IGUANATEXCURSOR" val="111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4"/>
  <p:tag name="OUTPUTTYPE" val="PDF"/>
  <p:tag name="IGUANATEXVERSION" val="160"/>
  <p:tag name="LATEXADDIN" val="\documentclass{article}&#10;\usepackage{amsmath}&#10;\pagestyle{empty}&#10;\begin{document}&#10;&#10;$$&#10;\times&#10;\begin{bmatrix} &#10;w'_{1,1} \\&#10;w'_{2,1}&#10;\end{bmatrix}&#10;$$&#10;&#10;&#10;\end{document}"/>
  <p:tag name="IGUANATEXSIZE" val="26"/>
  <p:tag name="IGUANATEXCURSOR" val="11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74"/>
  <p:tag name="OUTPUTTYPE" val="PDF"/>
  <p:tag name="IGUANATEXVERSION" val="160"/>
  <p:tag name="LATEXADDIN" val="\documentclass{article}&#10;\usepackage{amsmath}&#10;\pagestyle{empty}&#10;\begin{document}&#10;&#10;$$&#10;\times&#10;\begin{bmatrix} &#10;1 \\&#10;-2&#10;\end{bmatrix}&#10;+&#10;\begin{bmatrix} &#10;0 &amp; 0 \\&#10;0 &amp; 0 \\&#10;0 &amp; 0 \\&#10;0 &amp; 0&#10;\end{bmatrix}&#10;$$&#10;&#10;&#10;\end{document}"/>
  <p:tag name="IGUANATEXSIZE" val="26"/>
  <p:tag name="IGUANATEXCURSOR" val="181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5"/>
  <p:tag name="OUTPUTTYPE" val="PDF"/>
  <p:tag name="IGUANATEXVERSION" val="160"/>
  <p:tag name="LATEXADDIN" val="\documentclass{article}&#10;\usepackage{amsmath}&#10;\pagestyle{empty}&#10;\begin{document}&#10;&#10;$$&#10;=&#10;\begin{bmatrix} &#10;0 \\&#10;1 \\&#10;1 \\&#10;0&#10;\end{bmatrix}&#10;$$&#10;\end{document}"/>
  <p:tag name="IGUANATEXSIZE" val="26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2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27"/>
  <p:tag name="OUTPUTTYPE" val="PDF"/>
  <p:tag name="IGUANATEXVERSION" val="160"/>
  <p:tag name="LATEXADDIN" val="\documentclass{article}&#10;\usepackage{amsmath}&#10;\pagestyle{empty}&#10;\begin{document}&#10;&#10;$$&#10;\begin{bmatrix} &#10;0 &amp; 0 \\&#10;1 &amp; 0 \\&#10;1 &amp; 0 \\&#10;2 &amp; 1 \\&#10;\end{bmatrix}&#10;$$&#10;\end{document}"/>
  <p:tag name="IGUANATEXSIZE" val="26"/>
  <p:tag name="IGUANATEXCURSOR" val="10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8"/>
  <p:tag name="ORIGINALWIDTH" val="12"/>
  <p:tag name="OUTPUTTYPE" val="PDF"/>
  <p:tag name="IGUANATEXVERSION" val="160"/>
  <p:tag name="LATEXADDIN" val="\documentclass{article}&#10;\usepackage{amsmath}&#10;\pagestyle{empty}&#10;\begin{document}&#10;&#10;$$&#10;\begin{bmatrix} &#10;0 \\&#10;1 \\&#10;1 \\&#10;0&#10;\end{bmatrix}&#10;$$&#10;\end{document}"/>
  <p:tag name="IGUANATEXSIZE" val="26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[0, 1]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[1, 0]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5"/>
  <p:tag name="OUTPUTTYPE" val="PDF"/>
  <p:tag name="IGUANATEXVERSION" val="160"/>
  <p:tag name="LATEXADDIN" val="\documentclass{article}&#10;\usepackage{amsmath}&#10;\pagestyle{empty}&#10;\begin{document}&#10;&#10;$$&#10;\begin{bmatrix} &#10;x_1 &amp; x_2 &amp; x_3&#10;\end{bmatrix}&#10;$$&#10;&#10;&#10;\end{document}"/>
  <p:tag name="IGUANATEXSIZE" val="26"/>
  <p:tag name="IGUANATEXCURSOR" val="11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36"/>
  <p:tag name="OUTPUTTYPE" val="PDF"/>
  <p:tag name="IGUANATEXVERSION" val="160"/>
  <p:tag name="LATEXADDIN" val="\documentclass{article}&#10;\usepackage{amsmath}&#10;\pagestyle{empty}&#10;\begin{document}&#10;&#10;$$&#10;\times&#10;\begin{bmatrix} &#10;w_{1,1} \\&#10;w_{2,1} \\&#10;w_{3,1}&#10;\end{bmatrix}&#10;$$&#10;&#10;&#10;\end{document}"/>
  <p:tag name="IGUANATEXSIZE" val="26"/>
  <p:tag name="IGUANATEXCURSOR" val="12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"/>
  <p:tag name="OUTPUTTYPE" val="PDF"/>
  <p:tag name="IGUANATEXVERSION" val="160"/>
  <p:tag name="LATEXADDIN" val="\documentclass{article}&#10;\usepackage{amsmath}&#10;\pagestyle{empty}&#10;\begin{document}&#10;&#10;$$&#10;\mathbf{R}^{1\times 3}&#10;$$&#10;&#10;\end{document}"/>
  <p:tag name="IGUANATEXSIZE" val="20"/>
  <p:tag name="IGUANATEXCURSOR" val="10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"/>
  <p:tag name="OUTPUTTYPE" val="PDF"/>
  <p:tag name="IGUANATEXVERSION" val="160"/>
  <p:tag name="LATEXADDIN" val="\documentclass{article}&#10;\usepackage{amsmath}&#10;\pagestyle{empty}&#10;\begin{document}&#10;&#10;$$&#10;\mathbf{R}^{3\times 1}&#10;$$&#10;&#10;\end{document}"/>
  <p:tag name="IGUANATEXSIZE" val="20"/>
  <p:tag name="IGUANATEXCURSOR" val="10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$$+\textrm{ bias}&#10;$$&#10;&#10;&#10;\end{document}"/>
  <p:tag name="IGUANATEXSIZE" val="26"/>
  <p:tag name="IGUANATEXCURSOR" val="90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2"/>
  <p:tag name="OUTPUTTYPE" val="PDF"/>
  <p:tag name="IGUANATEXVERSION" val="160"/>
  <p:tag name="LATEXADDIN" val="\documentclass{article}&#10;\usepackage{amsmath}&#10;\pagestyle{empty}&#10;\begin{document}&#10;&#10;$$&#10;\mathbf{R}^1&#10;$$&#10;&#10;\end{document}"/>
  <p:tag name="IGUANATEXSIZE" val="20"/>
  <p:tag name="IGUANATEXCURSOR" val="9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5"/>
  <p:tag name="OUTPUTTYPE" val="PDF"/>
  <p:tag name="IGUANATEXVERSION" val="160"/>
  <p:tag name="LATEXADDIN" val="\documentclass{article}&#10;\usepackage{amsmath}&#10;\pagestyle{empty}&#10;\begin{document}&#10;&#10;$$&#10;\begin{bmatrix} &#10;x_1 &amp; x_2 &amp; x_3&#10;\end{bmatrix}&#10;$$&#10;&#10;&#10;\end{document}"/>
  <p:tag name="IGUANATEXSIZE" val="26"/>
  <p:tag name="IGUANATEXCURSOR" val="11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6"/>
  <p:tag name="ORIGINALWIDTH" val="64"/>
  <p:tag name="OUTPUTTYPE" val="PDF"/>
  <p:tag name="IGUANATEXVERSION" val="160"/>
  <p:tag name="LATEXADDIN" val="\documentclass{article}&#10;\usepackage{amsmath}&#10;\pagestyle{empty}&#10;\begin{document}&#10;&#10;$$&#10;\times&#10;\begin{bmatrix} &#10;w_{1,1} &amp; w_{1,2} \\&#10;w_{2,1} &amp; w_{2,2} \\&#10;w_{3,1} &amp; w_{3,2} \\&#10;\end{bmatrix}&#10;$$&#10;&#10;&#10;\end{document}"/>
  <p:tag name="IGUANATEXSIZE" val="26"/>
  <p:tag name="IGUANATEXCURSOR" val="16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"/>
  <p:tag name="OUTPUTTYPE" val="PDF"/>
  <p:tag name="IGUANATEXVERSION" val="160"/>
  <p:tag name="LATEXADDIN" val="\documentclass{article}&#10;\usepackage{amsmath}&#10;\pagestyle{empty}&#10;\begin{document}&#10;&#10;$$&#10;\mathbf{R}^{1\times 3}&#10;$$&#10;&#10;\end{document}"/>
  <p:tag name="IGUANATEXSIZE" val="20"/>
  <p:tag name="IGUANATEXCURSOR" val="10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"/>
  <p:tag name="OUTPUTTYPE" val="PDF"/>
  <p:tag name="IGUANATEXVERSION" val="160"/>
  <p:tag name="LATEXADDIN" val="\documentclass{article}&#10;\usepackage{amsmath}&#10;\pagestyle{empty}&#10;\begin{document}&#10;&#10;$$&#10;\mathbf{R}^{3\times 2}&#10;$$&#10;&#10;\end{document}"/>
  <p:tag name="IGUANATEXSIZE" val="20"/>
  <p:tag name="IGUANATEXCURSOR" val="10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$$+\textrm{ bias}&#10;$$&#10;&#10;&#10;\end{document}"/>
  <p:tag name="IGUANATEXSIZE" val="26"/>
  <p:tag name="IGUANATEXCURSOR" val="90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2"/>
  <p:tag name="OUTPUTTYPE" val="PDF"/>
  <p:tag name="IGUANATEXVERSION" val="160"/>
  <p:tag name="LATEXADDIN" val="\documentclass{article}&#10;\usepackage{amsmath}&#10;\pagestyle{empty}&#10;\begin{document}&#10;&#10;$$&#10;\mathbf{R}^2&#10;$$&#10;&#10;\end{document}"/>
  <p:tag name="IGUANATEXSIZE" val="20"/>
  <p:tag name="IGUANATEXCURSOR" val="9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3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35"/>
  <p:tag name="OUTPUTTYPE" val="PDF"/>
  <p:tag name="IGUANATEXVERSION" val="160"/>
  <p:tag name="LATEXADDIN" val="\documentclass{article}&#10;\usepackage{amsmath}&#10;\pagestyle{empty}&#10;\begin{document}&#10;&#10;$$&#10;\begin{bmatrix} &#10;x_1 &amp; x_2&#10;\end{bmatrix}&#10;$$&#10;&#10;&#10;\end{document}"/>
  <p:tag name="IGUANATEXSIZE" val="26"/>
  <p:tag name="IGUANATEXCURSOR" val="14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4"/>
  <p:tag name="OUTPUTTYPE" val="PDF"/>
  <p:tag name="IGUANATEXVERSION" val="160"/>
  <p:tag name="LATEXADDIN" val="\documentclass{article}&#10;\usepackage{amsmath}&#10;\pagestyle{empty}&#10;\begin{document}&#10;&#10;$$&#10;\times&#10;\begin{bmatrix} &#10;w_{1,1} \\&#10;w_{2,1}&#10;\end{bmatrix}&#10;$$&#10;&#10;&#10;\end{document}"/>
  <p:tag name="IGUANATEXSIZE" val="26"/>
  <p:tag name="IGUANATEXCURSOR" val="12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$$+\textrm{ bias}&#10;$$&#10;&#10;&#10;\end{document}"/>
  <p:tag name="IGUANATEXSIZE" val="26"/>
  <p:tag name="IGUANATEXCURSOR" val="90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03"/>
  <p:tag name="OUTPUTTYPE" val="PDF"/>
  <p:tag name="IGUANATEXVERSION" val="160"/>
  <p:tag name="LATEXADDIN" val="\documentclass{article}&#10;\usepackage{amsmath}&#10;\pagestyle{empty}&#10;\begin{document}&#10;&#10;$w_{1,1}x_1 + w_{2,1}x_2 +b = 0$&#10;&#10;&#10;\end{document}"/>
  <p:tag name="IGUANATEXSIZE" val="20"/>
  <p:tag name="IGUANATEXCURSOR" val="10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0)$&#10;&#10;&#10;\end{document}"/>
  <p:tag name="IGUANATEXSIZE" val="20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0,0)$&#10;&#10;&#10;\end{document}"/>
  <p:tag name="IGUANATEXSIZE" val="20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$(1,1)$&#10;&#10;&#10;\end{document}"/>
  <p:tag name="IGUANATEXSIZE" val="20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3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1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2,2}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17"/>
  <p:tag name="OUTPUTTYPE" val="PDF"/>
  <p:tag name="IGUANATEXVERSION" val="160"/>
  <p:tag name="LATEXADDIN" val="\documentclass{article}&#10;\usepackage{amsmath}&#10;\pagestyle{empty}&#10;\begin{document}&#10;&#10;$w_{1,2}$&#10;&#10;&#10;\end{document}"/>
  <p:tag name="IGUANATEXSIZE" val="24"/>
  <p:tag name="IGUANATEXCURSOR" val="88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1,1}$&#10;&#10;&#10;\end{document}"/>
  <p:tag name="IGUANATEXSIZE" val="24"/>
  <p:tag name="IGUANATEXCURSOR" val="84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7"/>
  <p:tag name="OUTPUTTYPE" val="PDF"/>
  <p:tag name="IGUANATEXVERSION" val="160"/>
  <p:tag name="LATEXADDIN" val="\documentclass{article}&#10;\usepackage{amsmath}&#10;\pagestyle{empty}&#10;\begin{document}&#10;&#10;$w'_{2,1}$&#10;&#10;&#10;\end{document}"/>
  <p:tag name="IGUANATEXSIZE" val="24"/>
  <p:tag name="IGUANATEXCURSOR" val="87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2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"/>
  <p:tag name="OUTPUTTYPE" val="PDF"/>
  <p:tag name="IGUANATEXVERSION" val="160"/>
  <p:tag name="LATEXADDIN" val="\documentclass{article}&#10;\usepackage{amsmath}&#10;\pagestyle{empty}&#10;\begin{document}&#10;&#10;$h_1$&#10;&#10;&#10;\end{document}"/>
  <p:tag name="IGUANATEXSIZE" val="24"/>
  <p:tag name="IGUANATEXCURSOR" val="83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1$&#10;&#10;&#10;\end{document}"/>
  <p:tag name="IGUANATEXSIZE" val="24"/>
  <p:tag name="IGUANATEXCURSOR" val="86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"/>
  <p:tag name="ORIGINALWIDTH" val="9"/>
  <p:tag name="OUTPUTTYPE" val="PDF"/>
  <p:tag name="IGUANATEXVERSION" val="160"/>
  <p:tag name="LATEXADDIN" val="\documentclass{article}&#10;\usepackage{amsmath}&#10;\pagestyle{empty}&#10;\begin{document}&#10;&#10;$x_2$&#10;&#10;&#10;\end{document}"/>
  <p:tag name="IGUANATEXSIZE" val="24"/>
  <p:tag name="IGUANATEXCURSOR" val="85"/>
  <p:tag name="TRANSPARENCY" val="真"/>
  <p:tag name="LATEXENGINEID" val="0"/>
  <p:tag name="TEMPFOLDER" val="/Users/yingjialin/Library/Containers/com.microsoft.Powerpoint/Data/tmp/TemporaryItems/"/>
  <p:tag name="LATEXFORMHEIGHT" val="426.65"/>
  <p:tag name="LATEXFORMWIDTH" val="513.35"/>
  <p:tag name="LATEXFORMWRAP" val="真"/>
  <p:tag name="BITMAPVECTOR" val="0"/>
</p:tagLst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827</TotalTime>
  <Words>2309</Words>
  <Application>Microsoft Macintosh PowerPoint</Application>
  <PresentationFormat>寬螢幕</PresentationFormat>
  <Paragraphs>535</Paragraphs>
  <Slides>62</Slides>
  <Notes>6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62</vt:i4>
      </vt:variant>
    </vt:vector>
  </HeadingPairs>
  <TitlesOfParts>
    <vt:vector size="67" baseType="lpstr">
      <vt:lpstr>Microsoft JhengHei</vt:lpstr>
      <vt:lpstr>Arial</vt:lpstr>
      <vt:lpstr>Calibri</vt:lpstr>
      <vt:lpstr>Calibri Light</vt:lpstr>
      <vt:lpstr>回顧</vt:lpstr>
      <vt:lpstr>深度學習 Deep Learning</vt:lpstr>
      <vt:lpstr>Course Website &amp; Slido</vt:lpstr>
      <vt:lpstr>About Me</vt:lpstr>
      <vt:lpstr>Outline</vt:lpstr>
      <vt:lpstr>Outline</vt:lpstr>
      <vt:lpstr>What is Deep Learning? </vt:lpstr>
      <vt:lpstr>How about DL in Natural Language Processing? </vt:lpstr>
      <vt:lpstr>Training a model to play Super Mario</vt:lpstr>
      <vt:lpstr>[Definition] What is Deep Learning? </vt:lpstr>
      <vt:lpstr>Venn Diagram about AI, ML, and DL</vt:lpstr>
      <vt:lpstr>Perceptron (感知機)</vt:lpstr>
      <vt:lpstr>A Biological Neuron vs. Perceptron</vt:lpstr>
      <vt:lpstr>Math for Perceptron using a toy example (1)</vt:lpstr>
      <vt:lpstr>Math for Perceptron using a toy example (2)</vt:lpstr>
      <vt:lpstr>A toy example for classification</vt:lpstr>
      <vt:lpstr>A toy example for classification with Perceptron</vt:lpstr>
      <vt:lpstr>XOR Problem</vt:lpstr>
      <vt:lpstr>XOR Problem</vt:lpstr>
      <vt:lpstr>XOR Problem</vt:lpstr>
      <vt:lpstr>XOR Problem</vt:lpstr>
      <vt:lpstr>MLP for the XOR Problem</vt:lpstr>
      <vt:lpstr>ReLU (Rectified Linear Unit)[1][2]</vt:lpstr>
      <vt:lpstr>Math of MLP for the XOR Problem (1)</vt:lpstr>
      <vt:lpstr>Math of MLP for the XOR Problem (2)</vt:lpstr>
      <vt:lpstr>Math of MLP for the XOR Problem (2)</vt:lpstr>
      <vt:lpstr>Math of MLP for the XOR Problem (3)</vt:lpstr>
      <vt:lpstr>Visualization of MLP for the XOR Problem</vt:lpstr>
      <vt:lpstr>MLP is also one of the ML methods!</vt:lpstr>
      <vt:lpstr>Deeper and Wider (加深、加寬)</vt:lpstr>
      <vt:lpstr>An example of Semantic Net (語義網路)</vt:lpstr>
      <vt:lpstr>深度學習為什麼現在變強了？</vt:lpstr>
      <vt:lpstr>Difference between AI, ML, and DL</vt:lpstr>
      <vt:lpstr>圖靈測試 (Turing Test)</vt:lpstr>
      <vt:lpstr>The first Perceptron (1958) </vt:lpstr>
      <vt:lpstr>The First Convolutional Neural Networks: Neocognitron (1980)</vt:lpstr>
      <vt:lpstr>The Back-Propagation Algorithm (1986)</vt:lpstr>
      <vt:lpstr>LeNet-5: Early Convolutional Neural Networks</vt:lpstr>
      <vt:lpstr>Examples of Convolutions</vt:lpstr>
      <vt:lpstr>ImageNet Competition</vt:lpstr>
      <vt:lpstr>Growing Trend of GPU Usage during the ImageNet Competition</vt:lpstr>
      <vt:lpstr>Growing Sizes of Deep Learning Models</vt:lpstr>
      <vt:lpstr>The Revolution of ChatGPT</vt:lpstr>
      <vt:lpstr>InstructGPT: the precursor of ChatGPT</vt:lpstr>
      <vt:lpstr>模型訓練師新手村</vt:lpstr>
      <vt:lpstr>所有的機器學習都是在做最佳化</vt:lpstr>
      <vt:lpstr>目標函數的別名</vt:lpstr>
      <vt:lpstr>如何訓練模型：資料集</vt:lpstr>
      <vt:lpstr>如何訓練模型：演算法</vt:lpstr>
      <vt:lpstr>TensorFlow Playground</vt:lpstr>
      <vt:lpstr>我們這學期要學什麼？</vt:lpstr>
      <vt:lpstr>In this course, we will learn:</vt:lpstr>
      <vt:lpstr>In this course, we will learn:</vt:lpstr>
      <vt:lpstr>In this course, we will learn:</vt:lpstr>
      <vt:lpstr>Scoring of this course</vt:lpstr>
      <vt:lpstr>About the Assignments</vt:lpstr>
      <vt:lpstr>Final Project 是什麼？</vt:lpstr>
      <vt:lpstr>Syllabus</vt:lpstr>
      <vt:lpstr>Textbook</vt:lpstr>
      <vt:lpstr>Reference book</vt:lpstr>
      <vt:lpstr>More resources for XOR </vt:lpstr>
      <vt:lpstr>Contact Information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242</cp:revision>
  <dcterms:created xsi:type="dcterms:W3CDTF">2025-02-06T07:16:08Z</dcterms:created>
  <dcterms:modified xsi:type="dcterms:W3CDTF">2025-02-17T00:55:54Z</dcterms:modified>
</cp:coreProperties>
</file>